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97" r:id="rId2"/>
    <p:sldMasterId id="2147483685" r:id="rId3"/>
    <p:sldMasterId id="2147483673" r:id="rId4"/>
    <p:sldMasterId id="2147483661" r:id="rId5"/>
  </p:sldMasterIdLst>
  <p:notesMasterIdLst>
    <p:notesMasterId r:id="rId13"/>
  </p:notesMasterIdLst>
  <p:handoutMasterIdLst>
    <p:handoutMasterId r:id="rId14"/>
  </p:handoutMasterIdLst>
  <p:sldIdLst>
    <p:sldId id="315" r:id="rId6"/>
    <p:sldId id="335" r:id="rId7"/>
    <p:sldId id="334" r:id="rId8"/>
    <p:sldId id="340" r:id="rId9"/>
    <p:sldId id="337" r:id="rId10"/>
    <p:sldId id="338" r:id="rId11"/>
    <p:sldId id="339" r:id="rId12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D1"/>
    <a:srgbClr val="F9EDF5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14" autoAdjust="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514" y="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791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955" y="0"/>
            <a:ext cx="2946135" cy="497918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9F479E3E-3BFE-4C27-BA92-5A79844AC171}" type="datetimeFigureOut">
              <a:rPr lang="ko-KR" altLang="en-US" smtClean="0"/>
              <a:t>2022-08-30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30308"/>
            <a:ext cx="2946135" cy="497918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955" y="9430308"/>
            <a:ext cx="2946135" cy="497918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77C31466-2335-4C8B-8862-ABC60B7E5C2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7393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kr/url?sa=i&amp;rct=j&amp;q=&amp;esrc=s&amp;frm=1&amp;source=images&amp;cd=&amp;cad=rja&amp;docid=k0LAVTZTuSzdaM&amp;tbnid=Zu97sY4CinMYLM:&amp;ved=0CAUQjRw&amp;url=http://mirror.enha.kr/wiki/%EC%84%9C%EC%9A%B8%EB%8C%80%ED%95%99%EA%B5%90&amp;ei=ZYwtUt26KILjlAXF3oHgDg&amp;bvm=bv.51773540,d.dGI&amp;psig=AFQjCNE9i-D077PhtfhhdMVcNUkFwIW6mQ&amp;ust=1378803170576446" TargetMode="External"/><Relationship Id="rId2" Type="http://schemas.openxmlformats.org/officeDocument/2006/relationships/image" Target="../media/image4.png"/><Relationship Id="rId1" Type="http://schemas.openxmlformats.org/officeDocument/2006/relationships/theme" Target="../theme/theme6.xml"/><Relationship Id="rId4" Type="http://schemas.openxmlformats.org/officeDocument/2006/relationships/image" Target="../media/image5.jpe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B97B651E-C204-4414-B116-ABFBA98C2040}" type="datetimeFigureOut">
              <a:rPr lang="ko-KR" altLang="en-US" smtClean="0"/>
              <a:pPr/>
              <a:t>2022-08-30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2E73B89C-7984-4298-8D71-070B5CCAA19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8" name="그룹 7"/>
          <p:cNvGrpSpPr/>
          <p:nvPr/>
        </p:nvGrpSpPr>
        <p:grpSpPr>
          <a:xfrm>
            <a:off x="4118917" y="742895"/>
            <a:ext cx="1855111" cy="643342"/>
            <a:chOff x="972160" y="316840"/>
            <a:chExt cx="2798058" cy="1055748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814" y="477736"/>
              <a:ext cx="1927404" cy="64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 descr="http://img.etnews.co.kr/photonews/0809/080924051420_1495223223_b.jpg">
              <a:hlinkClick r:id="rId3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53" t="9108" r="10303"/>
            <a:stretch/>
          </p:blipFill>
          <p:spPr bwMode="auto">
            <a:xfrm>
              <a:off x="972160" y="316840"/>
              <a:ext cx="990064" cy="1055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51501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B89C-7984-4298-8D71-070B5CCAA197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4835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73B89C-7984-4298-8D71-070B5CCAA197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0277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kr/url?sa=i&amp;rct=j&amp;q=&amp;esrc=s&amp;frm=1&amp;source=images&amp;cd=&amp;cad=rja&amp;docid=k0LAVTZTuSzdaM&amp;tbnid=Zu97sY4CinMYLM:&amp;ved=0CAUQjRw&amp;url=http://mirror.enha.kr/wiki/%EC%84%9C%EC%9A%B8%EB%8C%80%ED%95%99%EA%B5%90&amp;ei=ZYwtUt26KILjlAXF3oHgDg&amp;bvm=bv.51773540,d.dGI&amp;psig=AFQjCNE9i-D077PhtfhhdMVcNUkFwIW6mQ&amp;ust=1378803170576446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1880" y="6432671"/>
            <a:ext cx="2311400" cy="37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latinLnBrk="1">
              <a:defRPr kumimoji="1" sz="1200">
                <a:latin typeface="가는각진제목체" pitchFamily="18" charset="-127"/>
              </a:defRPr>
            </a:lvl1pPr>
          </a:lstStyle>
          <a:p>
            <a:fld id="{25BA71B8-3F3A-4C4E-87AD-4473F8514DCB}" type="slidenum">
              <a:rPr lang="ko-KR" altLang="en-US" smtClean="0"/>
              <a:pPr/>
              <a:t>‹#›</a:t>
            </a:fld>
            <a:endParaRPr lang="en-US" altLang="ko-KR"/>
          </a:p>
        </p:txBody>
      </p:sp>
      <p:grpSp>
        <p:nvGrpSpPr>
          <p:cNvPr id="10" name="그룹 9"/>
          <p:cNvGrpSpPr/>
          <p:nvPr userDrawn="1"/>
        </p:nvGrpSpPr>
        <p:grpSpPr>
          <a:xfrm>
            <a:off x="179512" y="6435716"/>
            <a:ext cx="1241673" cy="422284"/>
            <a:chOff x="972160" y="316840"/>
            <a:chExt cx="2798058" cy="1055748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814" y="477736"/>
              <a:ext cx="1927404" cy="64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2" descr="http://img.etnews.co.kr/photonews/0809/080924051420_1495223223_b.jpg">
              <a:hlinkClick r:id="rId3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53" t="9108" r="10303"/>
            <a:stretch/>
          </p:blipFill>
          <p:spPr bwMode="auto">
            <a:xfrm>
              <a:off x="972160" y="316840"/>
              <a:ext cx="990064" cy="1055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5" name="직선 연결선 14"/>
          <p:cNvCxnSpPr/>
          <p:nvPr userDrawn="1"/>
        </p:nvCxnSpPr>
        <p:spPr>
          <a:xfrm>
            <a:off x="0" y="639408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85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DE89DF-A69B-447F-A1DA-895B54BDC5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01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DE89DF-A69B-447F-A1DA-895B54BDC5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2490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DE89DF-A69B-447F-A1DA-895B54BDC5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2252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40FD4-E8B0-4D6F-8D07-5BE16AF23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2584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40FD4-E8B0-4D6F-8D07-5BE16AF23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6148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40FD4-E8B0-4D6F-8D07-5BE16AF23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1364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40FD4-E8B0-4D6F-8D07-5BE16AF23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27505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40FD4-E8B0-4D6F-8D07-5BE16AF23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7930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40FD4-E8B0-4D6F-8D07-5BE16AF23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50325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40FD4-E8B0-4D6F-8D07-5BE16AF23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980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516216" y="6428108"/>
            <a:ext cx="2895600" cy="365125"/>
          </a:xfrm>
          <a:prstGeom prst="rect">
            <a:avLst/>
          </a:prstGeom>
        </p:spPr>
        <p:txBody>
          <a:bodyPr/>
          <a:lstStyle>
            <a:lvl1pPr algn="just">
              <a:defRPr sz="1400" b="1"/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707904" y="6428108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altLang="ko-KR" dirty="0"/>
              <a:t>&lt;#&gt;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208733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40FD4-E8B0-4D6F-8D07-5BE16AF23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2287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40FD4-E8B0-4D6F-8D07-5BE16AF23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2171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40FD4-E8B0-4D6F-8D07-5BE16AF23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98591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8E40FD4-E8B0-4D6F-8D07-5BE16AF23E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54456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22A1-9967-4C87-BC2F-4883FF9717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6461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22A1-9967-4C87-BC2F-4883FF9717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1484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22A1-9967-4C87-BC2F-4883FF9717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23023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22A1-9967-4C87-BC2F-4883FF9717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4774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22A1-9967-4C87-BC2F-4883FF9717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69976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22A1-9967-4C87-BC2F-4883FF9717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68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  <a:prstGeom prst="rect">
            <a:avLst/>
          </a:prstGeom>
        </p:spPr>
        <p:txBody>
          <a:bodyPr/>
          <a:lstStyle>
            <a:lvl1pPr algn="l">
              <a:defRPr sz="16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791200" y="640397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419872" y="6403973"/>
            <a:ext cx="2133600" cy="365125"/>
          </a:xfrm>
          <a:prstGeom prst="rect">
            <a:avLst/>
          </a:prstGeom>
        </p:spPr>
        <p:txBody>
          <a:bodyPr/>
          <a:lstStyle/>
          <a:p>
            <a:fld id="{46DE89DF-A69B-447F-A1DA-895B54BDC5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99923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22A1-9967-4C87-BC2F-4883FF9717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67405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22A1-9967-4C87-BC2F-4883FF9717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67696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22A1-9967-4C87-BC2F-4883FF9717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08069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22A1-9967-4C87-BC2F-4883FF9717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92844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322A1-9967-4C87-BC2F-4883FF9717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023541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DE38-FE7A-4A1A-AACE-136977DD3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10968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DE38-FE7A-4A1A-AACE-136977DD3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12830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DE38-FE7A-4A1A-AACE-136977DD3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13314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DE38-FE7A-4A1A-AACE-136977DD3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1978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DE38-FE7A-4A1A-AACE-136977DD3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104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DE89DF-A69B-447F-A1DA-895B54BDC5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977287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DE38-FE7A-4A1A-AACE-136977DD3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23984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DE38-FE7A-4A1A-AACE-136977DD3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49636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DE38-FE7A-4A1A-AACE-136977DD3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31270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DE38-FE7A-4A1A-AACE-136977DD3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18635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DE38-FE7A-4A1A-AACE-136977DD3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10631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1DE38-FE7A-4A1A-AACE-136977DD3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650173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C5E0-BACF-4A50-BB6F-B119EFA1E3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413123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C5E0-BACF-4A50-BB6F-B119EFA1E3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51625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C5E0-BACF-4A50-BB6F-B119EFA1E3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69665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C5E0-BACF-4A50-BB6F-B119EFA1E3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0646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DE89DF-A69B-447F-A1DA-895B54BDC5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294018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C5E0-BACF-4A50-BB6F-B119EFA1E3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1221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C5E0-BACF-4A50-BB6F-B119EFA1E3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818822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C5E0-BACF-4A50-BB6F-B119EFA1E3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786763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C5E0-BACF-4A50-BB6F-B119EFA1E3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95056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C5E0-BACF-4A50-BB6F-B119EFA1E3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887529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C5E0-BACF-4A50-BB6F-B119EFA1E3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56224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C5E0-BACF-4A50-BB6F-B119EFA1E3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94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DE89DF-A69B-447F-A1DA-895B54BDC5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000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DE89DF-A69B-447F-A1DA-895B54BDC5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924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3707904" y="649310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46DE89DF-A69B-447F-A1DA-895B54BDC5F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052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DE89DF-A69B-447F-A1DA-895B54BDC5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992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google.co.kr/url?sa=i&amp;rct=j&amp;q=&amp;esrc=s&amp;frm=1&amp;source=images&amp;cd=&amp;cad=rja&amp;docid=k0LAVTZTuSzdaM&amp;tbnid=Zu97sY4CinMYLM:&amp;ved=0CAUQjRw&amp;url=http://mirror.enha.kr/wiki/%EC%84%9C%EC%9A%B8%EB%8C%80%ED%95%99%EA%B5%90&amp;ei=ZYwtUt26KILjlAXF3oHgDg&amp;bvm=bv.51773540,d.dGI&amp;psig=AFQjCNE9i-D077PhtfhhdMVcNUkFwIW6mQ&amp;ust=1378803170576446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hyperlink" Target="http://www.google.co.kr/url?sa=i&amp;rct=j&amp;q=&amp;esrc=s&amp;frm=1&amp;source=images&amp;cd=&amp;cad=rja&amp;docid=k0LAVTZTuSzdaM&amp;tbnid=Zu97sY4CinMYLM:&amp;ved=0CAUQjRw&amp;url=http://mirror.enha.kr/wiki/%EC%84%9C%EC%9A%B8%EB%8C%80%ED%95%99%EA%B5%90&amp;ei=ZYwtUt26KILjlAXF3oHgDg&amp;bvm=bv.51773540,d.dGI&amp;psig=AFQjCNE9i-D077PhtfhhdMVcNUkFwIW6mQ&amp;ust=1378803170576446" TargetMode="Externa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 userDrawn="1"/>
        </p:nvSpPr>
        <p:spPr bwMode="auto">
          <a:xfrm>
            <a:off x="0" y="0"/>
            <a:ext cx="9144001" cy="620486"/>
          </a:xfrm>
          <a:prstGeom prst="rect">
            <a:avLst/>
          </a:prstGeom>
          <a:solidFill>
            <a:srgbClr val="E2E2E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88900" marR="0" indent="-88900" algn="l" defTabSz="8747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1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18" name="그룹 17"/>
          <p:cNvGrpSpPr/>
          <p:nvPr userDrawn="1"/>
        </p:nvGrpSpPr>
        <p:grpSpPr>
          <a:xfrm>
            <a:off x="179512" y="6435716"/>
            <a:ext cx="1241673" cy="422284"/>
            <a:chOff x="972160" y="316840"/>
            <a:chExt cx="2798058" cy="1055748"/>
          </a:xfrm>
        </p:grpSpPr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814" y="477736"/>
              <a:ext cx="1927404" cy="64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" descr="http://img.etnews.co.kr/photonews/0809/080924051420_1495223223_b.jpg">
              <a:hlinkClick r:id="rId15"/>
            </p:cNvPr>
            <p:cNvPicPr>
              <a:picLocks noChangeAspect="1" noChangeArrowheads="1"/>
            </p:cNvPicPr>
            <p:nvPr/>
          </p:nvPicPr>
          <p:blipFill rotWithShape="1"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53" t="9108" r="10303"/>
            <a:stretch/>
          </p:blipFill>
          <p:spPr bwMode="auto">
            <a:xfrm>
              <a:off x="972160" y="316840"/>
              <a:ext cx="990064" cy="1055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21" name="직선 연결선 20"/>
          <p:cNvCxnSpPr/>
          <p:nvPr userDrawn="1"/>
        </p:nvCxnSpPr>
        <p:spPr>
          <a:xfrm>
            <a:off x="0" y="639408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내용 개체 틀 2"/>
          <p:cNvSpPr txBox="1">
            <a:spLocks/>
          </p:cNvSpPr>
          <p:nvPr userDrawn="1"/>
        </p:nvSpPr>
        <p:spPr>
          <a:xfrm>
            <a:off x="286632" y="1417948"/>
            <a:ext cx="8605848" cy="756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Tx/>
              <a:buNone/>
              <a:defRPr sz="28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ko-KR" altLang="en-US"/>
          </a:p>
        </p:txBody>
      </p:sp>
      <p:sp>
        <p:nvSpPr>
          <p:cNvPr id="35" name="내용 개체 틀 2"/>
          <p:cNvSpPr txBox="1">
            <a:spLocks/>
          </p:cNvSpPr>
          <p:nvPr userDrawn="1"/>
        </p:nvSpPr>
        <p:spPr>
          <a:xfrm>
            <a:off x="286632" y="2249252"/>
            <a:ext cx="8605848" cy="756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Tx/>
              <a:buNone/>
              <a:defRPr sz="28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ko-KR" altLang="en-US"/>
          </a:p>
        </p:txBody>
      </p:sp>
      <p:sp>
        <p:nvSpPr>
          <p:cNvPr id="36" name="내용 개체 틀 2"/>
          <p:cNvSpPr txBox="1">
            <a:spLocks/>
          </p:cNvSpPr>
          <p:nvPr userDrawn="1"/>
        </p:nvSpPr>
        <p:spPr>
          <a:xfrm>
            <a:off x="286632" y="692696"/>
            <a:ext cx="8605848" cy="756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Tx/>
              <a:buNone/>
              <a:defRPr sz="28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ko-KR" altLang="en-US"/>
          </a:p>
        </p:txBody>
      </p:sp>
      <p:sp>
        <p:nvSpPr>
          <p:cNvPr id="11" name="슬라이드 번호 개체 틀 3"/>
          <p:cNvSpPr>
            <a:spLocks noGrp="1"/>
          </p:cNvSpPr>
          <p:nvPr>
            <p:ph type="sldNum" sz="quarter" idx="4"/>
          </p:nvPr>
        </p:nvSpPr>
        <p:spPr>
          <a:xfrm>
            <a:off x="3505200" y="64931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pPr algn="ctr"/>
            <a:fld id="{46DE89DF-A69B-447F-A1DA-895B54BDC5F3}" type="slidenum">
              <a:rPr lang="ko-KR" altLang="en-US" smtClean="0"/>
              <a:pPr algn="ctr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350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63888" y="6439081"/>
            <a:ext cx="2311400" cy="37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latinLnBrk="1">
              <a:defRPr kumimoji="1">
                <a:latin typeface="가는각진제목체" pitchFamily="18" charset="-127"/>
              </a:defRPr>
            </a:lvl1pPr>
          </a:lstStyle>
          <a:p>
            <a:fld id="{25BA71B8-3F3A-4C4E-87AD-4473F8514DCB}" type="slidenum">
              <a:rPr lang="ko-KR" altLang="en-US" smtClean="0"/>
              <a:pPr/>
              <a:t>‹#›</a:t>
            </a:fld>
            <a:endParaRPr lang="en-US" altLang="ko-KR"/>
          </a:p>
        </p:txBody>
      </p:sp>
      <p:grpSp>
        <p:nvGrpSpPr>
          <p:cNvPr id="8" name="그룹 7"/>
          <p:cNvGrpSpPr/>
          <p:nvPr userDrawn="1"/>
        </p:nvGrpSpPr>
        <p:grpSpPr>
          <a:xfrm>
            <a:off x="179512" y="6435716"/>
            <a:ext cx="1241673" cy="422284"/>
            <a:chOff x="972160" y="316840"/>
            <a:chExt cx="2798058" cy="1055748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814" y="477736"/>
              <a:ext cx="1927404" cy="64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 descr="http://img.etnews.co.kr/photonews/0809/080924051420_1495223223_b.jpg">
              <a:hlinkClick r:id="rId14"/>
            </p:cNvPr>
            <p:cNvPicPr>
              <a:picLocks noChangeAspect="1" noChangeArrowheads="1"/>
            </p:cNvPicPr>
            <p:nvPr/>
          </p:nvPicPr>
          <p:blipFill rotWithShape="1"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53" t="9108" r="10303"/>
            <a:stretch/>
          </p:blipFill>
          <p:spPr bwMode="auto">
            <a:xfrm>
              <a:off x="972160" y="316840"/>
              <a:ext cx="990064" cy="1055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1" name="직선 연결선 10"/>
          <p:cNvCxnSpPr/>
          <p:nvPr userDrawn="1"/>
        </p:nvCxnSpPr>
        <p:spPr>
          <a:xfrm>
            <a:off x="0" y="639408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414553"/>
            <a:ext cx="2090928" cy="39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0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322A1-9967-4C87-BC2F-4883FF9717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702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1DE38-FE7A-4A1A-AACE-136977DD31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749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C5E0-BACF-4A50-BB6F-B119EFA1E3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369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.kr/url?sa=i&amp;rct=j&amp;q=&amp;esrc=s&amp;frm=1&amp;source=images&amp;cd=&amp;cad=rja&amp;docid=k0LAVTZTuSzdaM&amp;tbnid=Zu97sY4CinMYLM:&amp;ved=0CAUQjRw&amp;url=http://mirror.enha.kr/wiki/%EC%84%9C%EC%9A%B8%EB%8C%80%ED%95%99%EA%B5%90&amp;ei=ZYwtUt26KILjlAXF3oHgDg&amp;bvm=bv.51773540,d.dGI&amp;psig=AFQjCNE9i-D077PhtfhhdMVcNUkFwIW6mQ&amp;ust=137880317057644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.kr/url?sa=i&amp;rct=j&amp;q=&amp;esrc=s&amp;frm=1&amp;source=images&amp;cd=&amp;cad=rja&amp;docid=k0LAVTZTuSzdaM&amp;tbnid=Zu97sY4CinMYLM:&amp;ved=0CAUQjRw&amp;url=http://mirror.enha.kr/wiki/%EC%84%9C%EC%9A%B8%EB%8C%80%ED%95%99%EA%B5%90&amp;ei=ZYwtUt26KILjlAXF3oHgDg&amp;bvm=bv.51773540,d.dGI&amp;psig=AFQjCNE9i-D077PhtfhhdMVcNUkFwIW6mQ&amp;ust=137880317057644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hyperlink" Target="http://www.google.co.kr/url?sa=i&amp;rct=j&amp;q=&amp;esrc=s&amp;frm=1&amp;source=images&amp;cd=&amp;cad=rja&amp;docid=k0LAVTZTuSzdaM&amp;tbnid=Zu97sY4CinMYLM:&amp;ved=0CAUQjRw&amp;url=http://mirror.enha.kr/wiki/%EC%84%9C%EC%9A%B8%EB%8C%80%ED%95%99%EA%B5%90&amp;ei=ZYwtUt26KILjlAXF3oHgDg&amp;bvm=bv.51773540,d.dGI&amp;psig=AFQjCNE9i-D077PhtfhhdMVcNUkFwIW6mQ&amp;ust=137880317057644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kr/url?sa=i&amp;rct=j&amp;q=&amp;esrc=s&amp;frm=1&amp;source=images&amp;cd=&amp;cad=rja&amp;docid=k0LAVTZTuSzdaM&amp;tbnid=Zu97sY4CinMYLM:&amp;ved=0CAUQjRw&amp;url=http://mirror.enha.kr/wiki/%EC%84%9C%EC%9A%B8%EB%8C%80%ED%95%99%EA%B5%90&amp;ei=ZYwtUt26KILjlAXF3oHgDg&amp;bvm=bv.51773540,d.dGI&amp;psig=AFQjCNE9i-D077PhtfhhdMVcNUkFwIW6mQ&amp;ust=1378803170576446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kr/url?sa=i&amp;rct=j&amp;q=&amp;esrc=s&amp;frm=1&amp;source=images&amp;cd=&amp;cad=rja&amp;docid=k0LAVTZTuSzdaM&amp;tbnid=Zu97sY4CinMYLM:&amp;ved=0CAUQjRw&amp;url=http://mirror.enha.kr/wiki/%EC%84%9C%EC%9A%B8%EB%8C%80%ED%95%99%EA%B5%90&amp;ei=ZYwtUt26KILjlAXF3oHgDg&amp;bvm=bv.51773540,d.dGI&amp;psig=AFQjCNE9i-D077PhtfhhdMVcNUkFwIW6mQ&amp;ust=1378803170576446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kr/url?sa=i&amp;rct=j&amp;q=&amp;esrc=s&amp;frm=1&amp;source=images&amp;cd=&amp;cad=rja&amp;docid=k0LAVTZTuSzdaM&amp;tbnid=Zu97sY4CinMYLM:&amp;ved=0CAUQjRw&amp;url=http://mirror.enha.kr/wiki/%EC%84%9C%EC%9A%B8%EB%8C%80%ED%95%99%EA%B5%90&amp;ei=ZYwtUt26KILjlAXF3oHgDg&amp;bvm=bv.51773540,d.dGI&amp;psig=AFQjCNE9i-D077PhtfhhdMVcNUkFwIW6mQ&amp;ust=1378803170576446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kr/url?sa=i&amp;rct=j&amp;q=&amp;esrc=s&amp;frm=1&amp;source=images&amp;cd=&amp;cad=rja&amp;docid=k0LAVTZTuSzdaM&amp;tbnid=Zu97sY4CinMYLM:&amp;ved=0CAUQjRw&amp;url=http://mirror.enha.kr/wiki/%EC%84%9C%EC%9A%B8%EB%8C%80%ED%95%99%EA%B5%90&amp;ei=ZYwtUt26KILjlAXF3oHgDg&amp;bvm=bv.51773540,d.dGI&amp;psig=AFQjCNE9i-D077PhtfhhdMVcNUkFwIW6mQ&amp;ust=1378803170576446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7159062" y="49354"/>
            <a:ext cx="1855111" cy="643342"/>
            <a:chOff x="972160" y="316840"/>
            <a:chExt cx="2798058" cy="1055748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814" y="477736"/>
              <a:ext cx="1927404" cy="64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2" descr="http://img.etnews.co.kr/photonews/0809/080924051420_1495223223_b.jpg">
              <a:hlinkClick r:id="rId4"/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53" t="9108" r="10303"/>
            <a:stretch/>
          </p:blipFill>
          <p:spPr bwMode="auto">
            <a:xfrm>
              <a:off x="972160" y="316840"/>
              <a:ext cx="990064" cy="1055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Rectangle 19"/>
          <p:cNvSpPr>
            <a:spLocks noGrp="1" noChangeArrowheads="1"/>
          </p:cNvSpPr>
          <p:nvPr>
            <p:ph type="subTitle" idx="4294967295"/>
          </p:nvPr>
        </p:nvSpPr>
        <p:spPr>
          <a:xfrm>
            <a:off x="1556802" y="3933056"/>
            <a:ext cx="6934200" cy="863600"/>
          </a:xfrm>
          <a:prstGeom prst="rect">
            <a:avLst/>
          </a:prstGeom>
          <a:noFill/>
          <a:ln/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altLang="ko-KR" sz="1800" b="1" dirty="0">
                <a:solidFill>
                  <a:schemeClr val="tx1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2022. </a:t>
            </a:r>
            <a:r>
              <a:rPr lang="en-US" altLang="ko-KR" sz="1800" b="1" dirty="0">
                <a:latin typeface="HY중고딕" panose="02030600000101010101" pitchFamily="18" charset="-127"/>
                <a:ea typeface="HY중고딕" panose="02030600000101010101" pitchFamily="18" charset="-127"/>
              </a:rPr>
              <a:t>8</a:t>
            </a:r>
            <a:r>
              <a:rPr lang="en-US" altLang="ko-KR" sz="1800" b="1" dirty="0">
                <a:solidFill>
                  <a:schemeClr val="tx1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. </a:t>
            </a: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328955"/>
              </p:ext>
            </p:extLst>
          </p:nvPr>
        </p:nvGraphicFramePr>
        <p:xfrm>
          <a:off x="668831" y="1844824"/>
          <a:ext cx="7863609" cy="1800200"/>
        </p:xfrm>
        <a:graphic>
          <a:graphicData uri="http://schemas.openxmlformats.org/drawingml/2006/table">
            <a:tbl>
              <a:tblPr/>
              <a:tblGrid>
                <a:gridCol w="7863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00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1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5725" algn="l"/>
                          <a:tab pos="361950" algn="l"/>
                          <a:tab pos="5715000" algn="l"/>
                        </a:tabLst>
                      </a:pPr>
                      <a:r>
                        <a:rPr lang="ko-KR" altLang="en-US" sz="2800" b="1" dirty="0" err="1">
                          <a:solidFill>
                            <a:schemeClr val="tx1"/>
                          </a:solidFill>
                          <a:latin typeface="+mn-lt"/>
                          <a:ea typeface="맑은 고딕" panose="020B0503020000020004" pitchFamily="50" charset="-127"/>
                          <a:cs typeface="ollehche_v2" pitchFamily="18" charset="-127"/>
                        </a:rPr>
                        <a:t>코로케이션</a:t>
                      </a:r>
                      <a:r>
                        <a:rPr lang="ko-KR" altLang="en-US" sz="2800" b="1" dirty="0">
                          <a:solidFill>
                            <a:schemeClr val="tx1"/>
                          </a:solidFill>
                          <a:latin typeface="+mn-lt"/>
                          <a:ea typeface="맑은 고딕" panose="020B0503020000020004" pitchFamily="50" charset="-127"/>
                          <a:cs typeface="ollehche_v2" pitchFamily="18" charset="-127"/>
                        </a:rPr>
                        <a:t> 서비스 안내</a:t>
                      </a:r>
                      <a:endParaRPr lang="en-US" altLang="ko-KR" sz="2800" b="1" dirty="0">
                        <a:solidFill>
                          <a:schemeClr val="tx1"/>
                        </a:solidFill>
                        <a:latin typeface="+mn-lt"/>
                        <a:ea typeface="맑은 고딕" panose="020B0503020000020004" pitchFamily="50" charset="-127"/>
                        <a:cs typeface="ollehche_v2" pitchFamily="18" charset="-127"/>
                      </a:endParaRPr>
                    </a:p>
                  </a:txBody>
                  <a:tcPr marL="36000" marR="108000" marT="0" marB="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Rectangle 19"/>
          <p:cNvSpPr txBox="1">
            <a:spLocks noChangeArrowheads="1"/>
          </p:cNvSpPr>
          <p:nvPr/>
        </p:nvSpPr>
        <p:spPr>
          <a:xfrm>
            <a:off x="1152418" y="5241631"/>
            <a:ext cx="6934200" cy="576064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2000" b="1" dirty="0">
                <a:solidFill>
                  <a:schemeClr val="tx1"/>
                </a:solidFill>
                <a:latin typeface="HY중고딕" panose="02030600000101010101" pitchFamily="18" charset="-127"/>
                <a:ea typeface="HY중고딕" panose="02030600000101010101" pitchFamily="18" charset="-127"/>
              </a:rPr>
              <a:t>정보화본부 정보화지원과</a:t>
            </a:r>
            <a:endParaRPr lang="en-US" altLang="ko-KR" sz="2000" b="1" dirty="0">
              <a:solidFill>
                <a:schemeClr val="tx1"/>
              </a:solidFill>
              <a:latin typeface="HY중고딕" panose="02030600000101010101" pitchFamily="18" charset="-127"/>
              <a:ea typeface="HY중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735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 bwMode="auto">
          <a:xfrm>
            <a:off x="2289582" y="3100498"/>
            <a:ext cx="6231375" cy="126460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47D76"/>
            </a:outerShdw>
          </a:effectLst>
        </p:spPr>
        <p:txBody>
          <a:bodyPr wrap="square" anchor="ctr"/>
          <a:lstStyle/>
          <a:p>
            <a:pPr marL="172800" indent="-17280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latin typeface="+mn-ea"/>
              </a:rPr>
              <a:t>시스템 운영과 관련된 공간</a:t>
            </a:r>
            <a:r>
              <a:rPr lang="en-US" altLang="ko-KR" sz="1400" b="1" dirty="0">
                <a:latin typeface="+mn-ea"/>
              </a:rPr>
              <a:t>, </a:t>
            </a:r>
            <a:r>
              <a:rPr lang="ko-KR" altLang="en-US" sz="1400" b="1" dirty="0">
                <a:latin typeface="+mn-ea"/>
              </a:rPr>
              <a:t>전기</a:t>
            </a:r>
            <a:r>
              <a:rPr lang="en-US" altLang="ko-KR" sz="1400" b="1" dirty="0">
                <a:latin typeface="+mn-ea"/>
              </a:rPr>
              <a:t>, </a:t>
            </a:r>
            <a:r>
              <a:rPr lang="ko-KR" altLang="en-US" sz="1400" b="1" dirty="0">
                <a:latin typeface="+mn-ea"/>
              </a:rPr>
              <a:t>냉방 등 기본 시설 공동 활용</a:t>
            </a:r>
            <a:endParaRPr lang="en-US" altLang="ko-KR" sz="1400" b="1" dirty="0">
              <a:latin typeface="+mn-ea"/>
            </a:endParaRPr>
          </a:p>
          <a:p>
            <a:pPr marL="171450" indent="-171450" defTabSz="839788" eaLnBrk="0" fontAlgn="ctr" latinLnBrk="0" hangingPunct="0">
              <a:lnSpc>
                <a:spcPct val="150000"/>
              </a:lnSpc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tabLst>
                <a:tab pos="825500" algn="l"/>
              </a:tabLst>
            </a:pPr>
            <a:r>
              <a:rPr lang="ko-KR" altLang="en-US" sz="1400" b="1" dirty="0">
                <a:latin typeface="+mn-ea"/>
              </a:rPr>
              <a:t>학내 시스템의 정보보안 및 재해복구 안전망 기능 구현</a:t>
            </a:r>
            <a:endParaRPr lang="en-US" altLang="ko-KR" sz="1400" b="1" kern="0" dirty="0">
              <a:solidFill>
                <a:prstClr val="black"/>
              </a:solidFill>
              <a:ea typeface="맑은 고딕" pitchFamily="50" charset="-127"/>
            </a:endParaRPr>
          </a:p>
        </p:txBody>
      </p:sp>
      <p:sp>
        <p:nvSpPr>
          <p:cNvPr id="6" name="Rectangle 49"/>
          <p:cNvSpPr>
            <a:spLocks noChangeArrowheads="1"/>
          </p:cNvSpPr>
          <p:nvPr/>
        </p:nvSpPr>
        <p:spPr bwMode="auto">
          <a:xfrm>
            <a:off x="480107" y="3100498"/>
            <a:ext cx="1455205" cy="1264606"/>
          </a:xfrm>
          <a:prstGeom prst="rect">
            <a:avLst/>
          </a:prstGeom>
          <a:solidFill>
            <a:srgbClr val="D1D1D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47D76"/>
            </a:outerShdw>
          </a:effectLst>
        </p:spPr>
        <p:txBody>
          <a:bodyPr wrap="none" anchor="ctr"/>
          <a:lstStyle/>
          <a:p>
            <a:pPr algn="ctr" defTabSz="874713" fontAlgn="auto" latinLnBrk="0">
              <a:lnSpc>
                <a:spcPct val="150000"/>
              </a:lnSpc>
              <a:spcBef>
                <a:spcPct val="10000"/>
              </a:spcBef>
              <a:spcAft>
                <a:spcPct val="10000"/>
              </a:spcAft>
              <a:buClr>
                <a:srgbClr val="006666"/>
              </a:buClr>
              <a:buSzPct val="80000"/>
              <a:defRPr/>
            </a:pPr>
            <a:r>
              <a:rPr kumimoji="0" lang="ko-KR" altLang="en-US" sz="1400" b="1" kern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추진목적</a:t>
            </a:r>
            <a:endParaRPr kumimoji="0" lang="en-US" altLang="ko-KR" sz="1400" b="1" kern="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Rectangle 49"/>
          <p:cNvSpPr>
            <a:spLocks noChangeArrowheads="1"/>
          </p:cNvSpPr>
          <p:nvPr/>
        </p:nvSpPr>
        <p:spPr bwMode="auto">
          <a:xfrm>
            <a:off x="467544" y="4509119"/>
            <a:ext cx="1455205" cy="1656185"/>
          </a:xfrm>
          <a:prstGeom prst="rect">
            <a:avLst/>
          </a:prstGeom>
          <a:solidFill>
            <a:srgbClr val="D1D1D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47D76"/>
            </a:outerShdw>
          </a:effectLst>
        </p:spPr>
        <p:txBody>
          <a:bodyPr wrap="none" anchor="ctr"/>
          <a:lstStyle/>
          <a:p>
            <a:pPr algn="ctr" defTabSz="874713" fontAlgn="auto" latinLnBrk="0">
              <a:lnSpc>
                <a:spcPct val="150000"/>
              </a:lnSpc>
              <a:spcBef>
                <a:spcPct val="10000"/>
              </a:spcBef>
              <a:spcAft>
                <a:spcPct val="10000"/>
              </a:spcAft>
              <a:buClr>
                <a:srgbClr val="006666"/>
              </a:buClr>
              <a:buSzPct val="80000"/>
              <a:defRPr/>
            </a:pPr>
            <a:r>
              <a:rPr kumimoji="0" lang="ko-KR" altLang="en-US" sz="1400" b="1" kern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추진배경</a:t>
            </a:r>
            <a:endParaRPr kumimoji="0" lang="en-US" altLang="ko-KR" sz="1400" b="1" kern="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defTabSz="874713" fontAlgn="auto" latinLnBrk="0">
              <a:lnSpc>
                <a:spcPct val="150000"/>
              </a:lnSpc>
              <a:spcBef>
                <a:spcPct val="10000"/>
              </a:spcBef>
              <a:spcAft>
                <a:spcPct val="10000"/>
              </a:spcAft>
              <a:buClr>
                <a:srgbClr val="006666"/>
              </a:buClr>
              <a:buSzPct val="80000"/>
              <a:defRPr/>
            </a:pPr>
            <a:r>
              <a:rPr kumimoji="0" lang="ko-KR" altLang="en-US" sz="1400" b="1" kern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및</a:t>
            </a:r>
            <a:endParaRPr kumimoji="0" lang="en-US" altLang="ko-KR" sz="1400" b="1" kern="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defTabSz="874713" fontAlgn="auto" latinLnBrk="0">
              <a:lnSpc>
                <a:spcPct val="150000"/>
              </a:lnSpc>
              <a:spcBef>
                <a:spcPct val="10000"/>
              </a:spcBef>
              <a:spcAft>
                <a:spcPct val="10000"/>
              </a:spcAft>
              <a:buClr>
                <a:srgbClr val="006666"/>
              </a:buClr>
              <a:buSzPct val="80000"/>
              <a:defRPr/>
            </a:pPr>
            <a:r>
              <a:rPr kumimoji="0" lang="ko-KR" altLang="en-US" sz="1400" b="1" kern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필요성</a:t>
            </a:r>
            <a:endParaRPr kumimoji="0" lang="en-US" altLang="ko-KR" sz="1400" b="1" kern="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2263235" y="4500243"/>
            <a:ext cx="6264696" cy="16650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47D76"/>
            </a:outerShdw>
          </a:effectLst>
        </p:spPr>
        <p:txBody>
          <a:bodyPr wrap="square" anchor="ctr"/>
          <a:lstStyle/>
          <a:p>
            <a:pPr marL="171450" indent="-171450" defTabSz="839788" eaLnBrk="0" fontAlgn="ctr" latinLnBrk="0" hangingPunct="0">
              <a:lnSpc>
                <a:spcPct val="150000"/>
              </a:lnSpc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tabLst>
                <a:tab pos="825500" algn="l"/>
              </a:tabLst>
            </a:pPr>
            <a:r>
              <a:rPr lang="ko-KR" altLang="en-US" sz="1400" b="1" dirty="0">
                <a:latin typeface="+mn-ea"/>
              </a:rPr>
              <a:t>개별 기관</a:t>
            </a:r>
            <a:r>
              <a:rPr lang="en-US" altLang="ko-KR" sz="1400" b="1" dirty="0">
                <a:latin typeface="+mn-ea"/>
              </a:rPr>
              <a:t>(</a:t>
            </a:r>
            <a:r>
              <a:rPr lang="ko-KR" altLang="en-US" sz="1400" b="1" dirty="0">
                <a:latin typeface="+mn-ea"/>
              </a:rPr>
              <a:t>부서</a:t>
            </a:r>
            <a:r>
              <a:rPr lang="en-US" altLang="ko-KR" sz="1400" b="1" dirty="0">
                <a:latin typeface="+mn-ea"/>
              </a:rPr>
              <a:t>)</a:t>
            </a:r>
            <a:r>
              <a:rPr lang="ko-KR" altLang="en-US" sz="1400" b="1" dirty="0">
                <a:latin typeface="+mn-ea"/>
              </a:rPr>
              <a:t> 서버 관리자의 운영 부담 가중</a:t>
            </a:r>
            <a:br>
              <a:rPr lang="en-US" altLang="ko-KR" sz="1400" b="1" dirty="0">
                <a:latin typeface="+mn-ea"/>
              </a:rPr>
            </a:br>
            <a:r>
              <a:rPr lang="en-US" altLang="ko-KR" sz="1400" dirty="0">
                <a:latin typeface="+mn-ea"/>
              </a:rPr>
              <a:t>- </a:t>
            </a:r>
            <a:r>
              <a:rPr lang="ko-KR" altLang="en-US" sz="1400" dirty="0">
                <a:latin typeface="+mn-ea"/>
              </a:rPr>
              <a:t>정전 또는 네트워크 장애 등의 기반 시설 장애 시 대처 곤란</a:t>
            </a:r>
            <a:endParaRPr lang="en-US" altLang="ko-KR" sz="1400" dirty="0">
              <a:latin typeface="+mn-ea"/>
            </a:endParaRPr>
          </a:p>
          <a:p>
            <a:pPr marL="172800" indent="-172800" fontAlgn="base" latinLnBrk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>
                <a:latin typeface="+mn-ea"/>
              </a:rPr>
              <a:t>개별 부서의 시스템 운영관리에 대한 품질 관리 필요</a:t>
            </a:r>
            <a:br>
              <a:rPr lang="en-US" altLang="ko-KR" sz="1400" b="1" dirty="0">
                <a:latin typeface="+mn-ea"/>
              </a:rPr>
            </a:br>
            <a:r>
              <a:rPr lang="en-US" altLang="ko-KR" sz="1400" dirty="0">
                <a:latin typeface="+mn-ea"/>
              </a:rPr>
              <a:t>- </a:t>
            </a:r>
            <a:r>
              <a:rPr lang="ko-KR" altLang="en-US" sz="1400" dirty="0">
                <a:latin typeface="+mn-ea"/>
              </a:rPr>
              <a:t>잦은 인력 교체 등으로 안정적인 장애 대처 능력 </a:t>
            </a:r>
            <a:br>
              <a:rPr lang="en-US" altLang="ko-KR" sz="1400" dirty="0">
                <a:latin typeface="+mn-ea"/>
              </a:rPr>
            </a:br>
            <a:r>
              <a:rPr lang="en-US" altLang="ko-KR" sz="1400" dirty="0">
                <a:latin typeface="+mn-ea"/>
              </a:rPr>
              <a:t>- </a:t>
            </a:r>
            <a:r>
              <a:rPr lang="ko-KR" altLang="en-US" sz="1400" dirty="0">
                <a:latin typeface="+mn-ea"/>
              </a:rPr>
              <a:t>보안관리 미흡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자료백업 및 복구관리 기능 등</a:t>
            </a:r>
            <a:endParaRPr lang="en-US" altLang="ko-KR" sz="1400" kern="0" dirty="0">
              <a:solidFill>
                <a:prstClr val="black"/>
              </a:solidFill>
            </a:endParaRPr>
          </a:p>
        </p:txBody>
      </p:sp>
      <p:sp>
        <p:nvSpPr>
          <p:cNvPr id="12" name="Text Box 89"/>
          <p:cNvSpPr txBox="1">
            <a:spLocks noChangeArrowheads="1"/>
          </p:cNvSpPr>
          <p:nvPr/>
        </p:nvSpPr>
        <p:spPr bwMode="gray">
          <a:xfrm>
            <a:off x="107504" y="79234"/>
            <a:ext cx="4080125" cy="469446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874713">
              <a:lnSpc>
                <a:spcPct val="110000"/>
              </a:lnSpc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z="2400" b="1" dirty="0" err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코로케이션</a:t>
            </a:r>
            <a:r>
              <a:rPr lang="ko-KR" altLang="en-US" sz="2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서비스 개요</a:t>
            </a:r>
          </a:p>
        </p:txBody>
      </p:sp>
      <p:sp>
        <p:nvSpPr>
          <p:cNvPr id="18" name="직사각형 17"/>
          <p:cNvSpPr/>
          <p:nvPr/>
        </p:nvSpPr>
        <p:spPr bwMode="auto">
          <a:xfrm>
            <a:off x="2301065" y="965600"/>
            <a:ext cx="6231375" cy="18873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47D76"/>
            </a:outerShdw>
          </a:effectLst>
        </p:spPr>
        <p:txBody>
          <a:bodyPr wrap="square" anchor="ctr"/>
          <a:lstStyle/>
          <a:p>
            <a:pPr marL="171450" indent="-171450" fontAlgn="base">
              <a:lnSpc>
                <a:spcPts val="2000"/>
              </a:lnSpc>
              <a:buFont typeface="Arial" panose="020B0604020202020204" pitchFamily="34" charset="0"/>
              <a:buChar char="•"/>
            </a:pPr>
            <a:r>
              <a:rPr lang="ko-KR" altLang="en-US" sz="1400" b="1" dirty="0"/>
              <a:t>코로케이션 서비스란 </a:t>
            </a:r>
            <a:r>
              <a:rPr lang="en-US" altLang="ko-KR" sz="1400" b="1" dirty="0"/>
              <a:t>?</a:t>
            </a:r>
            <a:br>
              <a:rPr lang="ko-KR" altLang="en-US" sz="1400" dirty="0"/>
            </a:br>
            <a:r>
              <a:rPr lang="ko-KR" altLang="en-US" sz="1400" dirty="0"/>
              <a:t>각 기관</a:t>
            </a:r>
            <a:r>
              <a:rPr lang="en-US" altLang="ko-KR" sz="1400" dirty="0"/>
              <a:t>(</a:t>
            </a:r>
            <a:r>
              <a:rPr lang="ko-KR" altLang="en-US" sz="1400" dirty="0"/>
              <a:t>부서</a:t>
            </a:r>
            <a:r>
              <a:rPr lang="en-US" altLang="ko-KR" sz="1400" dirty="0"/>
              <a:t>)</a:t>
            </a:r>
            <a:r>
              <a:rPr lang="ko-KR" altLang="en-US" sz="1400" dirty="0"/>
              <a:t>의 서버</a:t>
            </a:r>
            <a:r>
              <a:rPr lang="en-US" altLang="ko-KR" sz="1400" dirty="0"/>
              <a:t>, </a:t>
            </a:r>
            <a:r>
              <a:rPr lang="ko-KR" altLang="en-US" sz="1400" dirty="0"/>
              <a:t>네트워크 장비를 임대 공간</a:t>
            </a:r>
            <a:r>
              <a:rPr lang="en-US" altLang="ko-KR" sz="1400" dirty="0"/>
              <a:t>(</a:t>
            </a:r>
            <a:r>
              <a:rPr lang="ko-KR" altLang="en-US" sz="1400" dirty="0"/>
              <a:t>상면</a:t>
            </a:r>
            <a:r>
              <a:rPr lang="en-US" altLang="ko-KR" sz="1400" dirty="0"/>
              <a:t>)</a:t>
            </a:r>
            <a:r>
              <a:rPr lang="ko-KR" altLang="en-US" sz="1400" dirty="0"/>
              <a:t>에 설치하고</a:t>
            </a:r>
            <a:r>
              <a:rPr lang="en-US" altLang="ko-KR" sz="1400" dirty="0"/>
              <a:t>, </a:t>
            </a:r>
            <a:r>
              <a:rPr lang="ko-KR" altLang="en-US" sz="1400" dirty="0"/>
              <a:t>인터넷 접속을 가능하게 하며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무정전</a:t>
            </a:r>
            <a:r>
              <a:rPr lang="ko-KR" altLang="en-US" sz="1400" dirty="0"/>
              <a:t> 전력 </a:t>
            </a:r>
            <a:r>
              <a:rPr lang="en-US" altLang="ko-KR" sz="1400" dirty="0"/>
              <a:t>· </a:t>
            </a:r>
            <a:r>
              <a:rPr lang="ko-KR" altLang="en-US" sz="1400" dirty="0"/>
              <a:t>냉방시설 등 안정적인 운영 환경을 제공하는 서비스를 말함</a:t>
            </a:r>
            <a:endParaRPr lang="en-US" altLang="ko-KR" sz="1400" dirty="0"/>
          </a:p>
          <a:p>
            <a:pPr marL="172800" indent="-172800" fontAlgn="base">
              <a:lnSpc>
                <a:spcPts val="2000"/>
              </a:lnSpc>
              <a:buFont typeface="맑은 고딕" panose="020B0503020000020004" pitchFamily="50" charset="-127"/>
              <a:buChar char="-"/>
            </a:pPr>
            <a:r>
              <a:rPr lang="ko-KR" altLang="en-US" sz="1400" dirty="0"/>
              <a:t>저밀도 </a:t>
            </a:r>
            <a:r>
              <a:rPr lang="en-US" altLang="ko-KR" sz="1400" dirty="0"/>
              <a:t>Rack : Rack</a:t>
            </a:r>
            <a:r>
              <a:rPr lang="ko-KR" altLang="en-US" sz="1400" dirty="0"/>
              <a:t>당 소비전력이 </a:t>
            </a:r>
            <a:r>
              <a:rPr lang="en-US" altLang="ko-KR" sz="1400" dirty="0"/>
              <a:t>3kw </a:t>
            </a:r>
            <a:r>
              <a:rPr lang="ko-KR" altLang="en-US" sz="1400" dirty="0"/>
              <a:t>미만인 시스템 수용 </a:t>
            </a:r>
            <a:endParaRPr lang="en-US" altLang="ko-KR" sz="1400" dirty="0"/>
          </a:p>
          <a:p>
            <a:pPr marL="172800" indent="-172800" fontAlgn="base">
              <a:lnSpc>
                <a:spcPts val="2000"/>
              </a:lnSpc>
              <a:buFont typeface="맑은 고딕" panose="020B0503020000020004" pitchFamily="50" charset="-127"/>
              <a:buChar char="-"/>
            </a:pPr>
            <a:r>
              <a:rPr lang="ko-KR" altLang="en-US" sz="1400" dirty="0"/>
              <a:t>고밀도 </a:t>
            </a:r>
            <a:r>
              <a:rPr lang="en-US" altLang="ko-KR" sz="1400" dirty="0"/>
              <a:t>Rack : Rack</a:t>
            </a:r>
            <a:r>
              <a:rPr lang="ko-KR" altLang="en-US" sz="1400" dirty="0"/>
              <a:t>당 소비전력이 </a:t>
            </a:r>
            <a:r>
              <a:rPr lang="en-US" altLang="ko-KR" sz="1400" dirty="0"/>
              <a:t>3kw </a:t>
            </a:r>
            <a:r>
              <a:rPr lang="ko-KR" altLang="en-US" sz="1400" dirty="0"/>
              <a:t>이상이고 별도의 전용 냉방장치가 필요한 시스템 수용</a:t>
            </a:r>
          </a:p>
        </p:txBody>
      </p:sp>
      <p:sp>
        <p:nvSpPr>
          <p:cNvPr id="19" name="Rectangle 49"/>
          <p:cNvSpPr>
            <a:spLocks noChangeArrowheads="1"/>
          </p:cNvSpPr>
          <p:nvPr/>
        </p:nvSpPr>
        <p:spPr bwMode="auto">
          <a:xfrm>
            <a:off x="491590" y="980728"/>
            <a:ext cx="1455205" cy="1872208"/>
          </a:xfrm>
          <a:prstGeom prst="rect">
            <a:avLst/>
          </a:prstGeom>
          <a:solidFill>
            <a:srgbClr val="D1D1D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47D76"/>
            </a:outerShdw>
          </a:effectLst>
        </p:spPr>
        <p:txBody>
          <a:bodyPr wrap="none" anchor="ctr"/>
          <a:lstStyle/>
          <a:p>
            <a:pPr algn="ctr" defTabSz="874713" fontAlgn="auto" latinLnBrk="0">
              <a:lnSpc>
                <a:spcPct val="150000"/>
              </a:lnSpc>
              <a:spcBef>
                <a:spcPct val="10000"/>
              </a:spcBef>
              <a:spcAft>
                <a:spcPct val="10000"/>
              </a:spcAft>
              <a:buClr>
                <a:srgbClr val="006666"/>
              </a:buClr>
              <a:buSzPct val="80000"/>
              <a:defRPr/>
            </a:pPr>
            <a:r>
              <a:rPr kumimoji="0" lang="ko-KR" altLang="en-US" sz="1400" b="1" kern="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코로케이션</a:t>
            </a:r>
            <a:r>
              <a:rPr kumimoji="0" lang="ko-KR" altLang="en-US" sz="1400" b="1" kern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br>
              <a:rPr kumimoji="0" lang="en-US" altLang="ko-KR" sz="1400" b="1" kern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kumimoji="0" lang="ko-KR" altLang="en-US" sz="1400" b="1" kern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정의</a:t>
            </a:r>
            <a:endParaRPr kumimoji="0" lang="en-US" altLang="ko-KR" sz="1400" b="1" kern="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0" name="그룹 19"/>
          <p:cNvGrpSpPr/>
          <p:nvPr/>
        </p:nvGrpSpPr>
        <p:grpSpPr>
          <a:xfrm>
            <a:off x="7159062" y="49354"/>
            <a:ext cx="1855111" cy="643342"/>
            <a:chOff x="972160" y="316840"/>
            <a:chExt cx="2798058" cy="1055748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814" y="477736"/>
              <a:ext cx="1927404" cy="64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" descr="http://img.etnews.co.kr/photonews/0809/080924051420_1495223223_b.jpg">
              <a:hlinkClick r:id="rId4"/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53" t="9108" r="10303"/>
            <a:stretch/>
          </p:blipFill>
          <p:spPr bwMode="auto">
            <a:xfrm>
              <a:off x="972160" y="316840"/>
              <a:ext cx="990064" cy="1055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1731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9"/>
          <p:cNvSpPr>
            <a:spLocks noChangeArrowheads="1"/>
          </p:cNvSpPr>
          <p:nvPr/>
        </p:nvSpPr>
        <p:spPr bwMode="auto">
          <a:xfrm>
            <a:off x="179512" y="1041556"/>
            <a:ext cx="1296144" cy="432048"/>
          </a:xfrm>
          <a:prstGeom prst="rect">
            <a:avLst/>
          </a:prstGeom>
          <a:solidFill>
            <a:srgbClr val="D1D1D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47D76"/>
            </a:outerShdw>
          </a:effectLst>
        </p:spPr>
        <p:txBody>
          <a:bodyPr wrap="none" anchor="ctr"/>
          <a:lstStyle/>
          <a:p>
            <a:pPr algn="ctr" defTabSz="874713" latinLnBrk="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006666"/>
              </a:buClr>
              <a:buSzPct val="80000"/>
              <a:defRPr/>
            </a:pPr>
            <a:r>
              <a:rPr lang="ko-KR" altLang="en-US" sz="1400" b="1" dirty="0"/>
              <a:t>운영 환경</a:t>
            </a:r>
            <a:endParaRPr kumimoji="0" lang="en-US" altLang="ko-KR" sz="1400" b="1" kern="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763688" y="1041556"/>
            <a:ext cx="6912768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ko-KR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정보통신실 서버</a:t>
            </a:r>
            <a:r>
              <a:rPr kumimoji="0" lang="en-US" altLang="ko-K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(194</a:t>
            </a:r>
            <a:r>
              <a:rPr kumimoji="0" lang="ko-KR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대</a:t>
            </a:r>
            <a:r>
              <a:rPr kumimoji="0" lang="en-US" altLang="ko-K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)</a:t>
            </a:r>
            <a:r>
              <a:rPr kumimoji="0" lang="ko-KR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 재배치 사업 완료</a:t>
            </a:r>
            <a:r>
              <a:rPr kumimoji="0" lang="en-US" altLang="ko-K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(</a:t>
            </a:r>
            <a:r>
              <a:rPr lang="en-US" altLang="ko-KR" sz="1500" dirty="0">
                <a:latin typeface="+mj-ea"/>
              </a:rPr>
              <a:t>2014</a:t>
            </a:r>
            <a:r>
              <a:rPr lang="ko-KR" altLang="en-US" sz="1500" dirty="0">
                <a:latin typeface="+mj-ea"/>
              </a:rPr>
              <a:t> </a:t>
            </a:r>
            <a:r>
              <a:rPr lang="en-US" altLang="ko-KR" sz="1500" dirty="0">
                <a:latin typeface="+mj-ea"/>
              </a:rPr>
              <a:t>.3)</a:t>
            </a:r>
            <a:r>
              <a:rPr kumimoji="0" lang="ko-KR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로 청정 운영 환경 제공</a:t>
            </a:r>
            <a:br>
              <a:rPr kumimoji="0" lang="en-US" altLang="ko-K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</a:br>
            <a:r>
              <a:rPr kumimoji="0" lang="en-US" altLang="ko-K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 - </a:t>
            </a:r>
            <a:r>
              <a:rPr lang="ko-KR" altLang="en-US" sz="1500" dirty="0">
                <a:latin typeface="+mj-ea"/>
                <a:ea typeface="+mj-ea"/>
              </a:rPr>
              <a:t>전기 배선 </a:t>
            </a:r>
            <a:r>
              <a:rPr lang="en-US" altLang="ko-KR" sz="1500" dirty="0">
                <a:latin typeface="+mj-ea"/>
                <a:ea typeface="+mj-ea"/>
              </a:rPr>
              <a:t>: </a:t>
            </a:r>
            <a:r>
              <a:rPr lang="ko-KR" altLang="en-US" sz="1500" dirty="0">
                <a:latin typeface="+mj-ea"/>
                <a:ea typeface="+mj-ea"/>
              </a:rPr>
              <a:t>정보통신실 마루 하부</a:t>
            </a:r>
            <a:r>
              <a:rPr lang="en-US" altLang="ko-KR" sz="1500" dirty="0">
                <a:latin typeface="+mj-ea"/>
                <a:ea typeface="+mj-ea"/>
              </a:rPr>
              <a:t>, </a:t>
            </a:r>
            <a:r>
              <a:rPr lang="ko-KR" altLang="en-US" sz="1500" dirty="0">
                <a:latin typeface="+mj-ea"/>
                <a:ea typeface="+mj-ea"/>
              </a:rPr>
              <a:t>전원 이중화 테스트 완료 </a:t>
            </a:r>
            <a:br>
              <a:rPr lang="en-US" altLang="ko-KR" sz="1500" dirty="0">
                <a:latin typeface="+mj-ea"/>
                <a:ea typeface="+mj-ea"/>
              </a:rPr>
            </a:br>
            <a:r>
              <a:rPr lang="en-US" altLang="ko-KR" sz="1500" dirty="0">
                <a:latin typeface="+mj-ea"/>
                <a:ea typeface="+mj-ea"/>
              </a:rPr>
              <a:t> - </a:t>
            </a:r>
            <a:r>
              <a:rPr lang="ko-KR" altLang="en-US" sz="1500" dirty="0">
                <a:latin typeface="+mj-ea"/>
                <a:ea typeface="+mj-ea"/>
              </a:rPr>
              <a:t>통신 배선 </a:t>
            </a:r>
            <a:r>
              <a:rPr lang="en-US" altLang="ko-KR" sz="1500" dirty="0">
                <a:latin typeface="+mj-ea"/>
                <a:ea typeface="+mj-ea"/>
              </a:rPr>
              <a:t>: </a:t>
            </a:r>
            <a:r>
              <a:rPr lang="ko-KR" altLang="en-US" sz="1500" dirty="0">
                <a:latin typeface="+mj-ea"/>
                <a:ea typeface="+mj-ea"/>
              </a:rPr>
              <a:t>정보통신실  상단 트레이 이용</a:t>
            </a:r>
            <a:r>
              <a:rPr lang="en-US" altLang="ko-KR" sz="1500" dirty="0">
                <a:latin typeface="+mj-ea"/>
                <a:ea typeface="+mj-ea"/>
              </a:rPr>
              <a:t> </a:t>
            </a:r>
          </a:p>
          <a:p>
            <a:r>
              <a:rPr kumimoji="0" lang="en-US" altLang="ko-K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 - </a:t>
            </a:r>
            <a:r>
              <a:rPr kumimoji="0" lang="ko-KR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서버 배치 </a:t>
            </a:r>
            <a:r>
              <a:rPr kumimoji="0" lang="en-US" altLang="ko-K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: </a:t>
            </a:r>
            <a:r>
              <a:rPr kumimoji="0" lang="ko-KR" altLang="en-US" sz="15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냉복도와</a:t>
            </a:r>
            <a:r>
              <a:rPr kumimoji="0" lang="ko-KR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 열복도 구간 분리</a:t>
            </a:r>
            <a:r>
              <a:rPr kumimoji="0" lang="en-US" altLang="ko-K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 </a:t>
            </a:r>
            <a:br>
              <a:rPr kumimoji="0" lang="en-US" altLang="ko-K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</a:br>
            <a:r>
              <a:rPr kumimoji="0" lang="en-US" altLang="ko-KR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ea"/>
                <a:ea typeface="+mj-ea"/>
              </a:rPr>
              <a:t> - </a:t>
            </a:r>
            <a:r>
              <a:rPr lang="ko-KR" altLang="en-US" sz="1500" dirty="0" err="1">
                <a:latin typeface="+mj-ea"/>
              </a:rPr>
              <a:t>코로케이션</a:t>
            </a:r>
            <a:r>
              <a:rPr lang="ko-KR" altLang="en-US" sz="1500" dirty="0">
                <a:latin typeface="+mj-ea"/>
              </a:rPr>
              <a:t> 구역</a:t>
            </a:r>
            <a:r>
              <a:rPr lang="en-US" altLang="ko-KR" sz="1500" dirty="0">
                <a:latin typeface="+mj-ea"/>
              </a:rPr>
              <a:t> </a:t>
            </a:r>
            <a:r>
              <a:rPr lang="ko-KR" altLang="en-US" sz="1500" dirty="0">
                <a:latin typeface="+mj-ea"/>
              </a:rPr>
              <a:t>각 열에 네트워크 </a:t>
            </a:r>
            <a:r>
              <a:rPr lang="ko-KR" altLang="en-US" sz="1500" dirty="0" err="1">
                <a:latin typeface="+mj-ea"/>
              </a:rPr>
              <a:t>패치랙</a:t>
            </a:r>
            <a:r>
              <a:rPr lang="ko-KR" altLang="en-US" sz="1500" dirty="0">
                <a:latin typeface="+mj-ea"/>
              </a:rPr>
              <a:t> 구성</a:t>
            </a:r>
            <a:endParaRPr kumimoji="0" lang="ko-KR" alt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ea"/>
              <a:ea typeface="+mj-ea"/>
            </a:endParaRPr>
          </a:p>
        </p:txBody>
      </p:sp>
      <p:pic>
        <p:nvPicPr>
          <p:cNvPr id="28" name="Picture 3" descr="F:\이전프로젝트\SI_이전구축\서울대학교\산출물 문서정리\30. 이전준비\2. 이전계획서 작성\2차 수행계획서\2차이전후사진\13945333825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84272"/>
            <a:ext cx="2716089" cy="283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89"/>
          <p:cNvSpPr txBox="1">
            <a:spLocks noChangeArrowheads="1"/>
          </p:cNvSpPr>
          <p:nvPr/>
        </p:nvSpPr>
        <p:spPr bwMode="gray">
          <a:xfrm>
            <a:off x="107504" y="79234"/>
            <a:ext cx="5040560" cy="469446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r" defTabSz="874713">
              <a:lnSpc>
                <a:spcPct val="110000"/>
              </a:lnSpc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2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정보화본부 정보통신실 시설 안내</a:t>
            </a:r>
          </a:p>
        </p:txBody>
      </p:sp>
      <p:grpSp>
        <p:nvGrpSpPr>
          <p:cNvPr id="25" name="그룹 24"/>
          <p:cNvGrpSpPr/>
          <p:nvPr/>
        </p:nvGrpSpPr>
        <p:grpSpPr>
          <a:xfrm>
            <a:off x="7159062" y="49354"/>
            <a:ext cx="1855111" cy="643342"/>
            <a:chOff x="972160" y="316840"/>
            <a:chExt cx="2798058" cy="1055748"/>
          </a:xfrm>
        </p:grpSpPr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814" y="477736"/>
              <a:ext cx="1927404" cy="64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2" descr="http://img.etnews.co.kr/photonews/0809/080924051420_1495223223_b.jpg">
              <a:hlinkClick r:id="rId4"/>
            </p:cNvPr>
            <p:cNvPicPr>
              <a:picLocks noChangeAspect="1" noChangeArrowheads="1"/>
            </p:cNvPicPr>
            <p:nvPr/>
          </p:nvPicPr>
          <p:blipFill rotWithShape="1"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53" t="9108" r="10303"/>
            <a:stretch/>
          </p:blipFill>
          <p:spPr bwMode="auto">
            <a:xfrm>
              <a:off x="972160" y="316840"/>
              <a:ext cx="990064" cy="1055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0" name="그림 2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79912" y="2722170"/>
            <a:ext cx="2016224" cy="2729461"/>
          </a:xfrm>
          <a:prstGeom prst="rect">
            <a:avLst/>
          </a:prstGeom>
        </p:spPr>
      </p:pic>
      <p:pic>
        <p:nvPicPr>
          <p:cNvPr id="34" name="그림 33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21530" y="2715762"/>
            <a:ext cx="2294885" cy="2729461"/>
          </a:xfrm>
          <a:prstGeom prst="rect">
            <a:avLst/>
          </a:prstGeom>
        </p:spPr>
      </p:pic>
      <p:sp>
        <p:nvSpPr>
          <p:cNvPr id="13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3707904" y="6428108"/>
            <a:ext cx="2133600" cy="365125"/>
          </a:xfrm>
        </p:spPr>
        <p:txBody>
          <a:bodyPr/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73407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9"/>
          <p:cNvSpPr>
            <a:spLocks noChangeArrowheads="1"/>
          </p:cNvSpPr>
          <p:nvPr/>
        </p:nvSpPr>
        <p:spPr bwMode="auto">
          <a:xfrm>
            <a:off x="470409" y="2276872"/>
            <a:ext cx="1455205" cy="1054714"/>
          </a:xfrm>
          <a:prstGeom prst="rect">
            <a:avLst/>
          </a:prstGeom>
          <a:solidFill>
            <a:srgbClr val="D1D1D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47D76"/>
            </a:outerShdw>
          </a:effectLst>
        </p:spPr>
        <p:txBody>
          <a:bodyPr wrap="none" anchor="ctr"/>
          <a:lstStyle/>
          <a:p>
            <a:pPr algn="ctr" defTabSz="874713" fontAlgn="auto" latinLnBrk="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006666"/>
              </a:buClr>
              <a:buSzPct val="80000"/>
              <a:defRPr/>
            </a:pPr>
            <a:r>
              <a:rPr kumimoji="0" lang="ko-KR" altLang="en-US" sz="1400" b="1" kern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보안 서비스</a:t>
            </a:r>
            <a:endParaRPr kumimoji="0" lang="en-US" altLang="ko-KR" sz="1400" b="1" kern="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2290709" y="2276872"/>
            <a:ext cx="6264696" cy="10547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47D76"/>
            </a:outerShdw>
          </a:effectLst>
        </p:spPr>
        <p:txBody>
          <a:bodyPr wrap="square" anchor="ctr"/>
          <a:lstStyle/>
          <a:p>
            <a:pPr marL="171450" indent="-171450" defTabSz="839788" eaLnBrk="0" fontAlgn="ctr" latinLnBrk="0" hangingPunct="0"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tabLst>
                <a:tab pos="825500" algn="l"/>
              </a:tabLst>
            </a:pPr>
            <a:r>
              <a:rPr lang="en-US" altLang="ko-KR" sz="1400" dirty="0">
                <a:latin typeface="+mn-ea"/>
              </a:rPr>
              <a:t>24</a:t>
            </a:r>
            <a:r>
              <a:rPr lang="ko-KR" altLang="en-US" sz="1400" dirty="0">
                <a:latin typeface="+mn-ea"/>
              </a:rPr>
              <a:t>시간 </a:t>
            </a:r>
            <a:r>
              <a:rPr lang="en-US" altLang="ko-KR" sz="1400" dirty="0">
                <a:latin typeface="+mn-ea"/>
              </a:rPr>
              <a:t>365</a:t>
            </a:r>
            <a:r>
              <a:rPr lang="ko-KR" altLang="en-US" sz="1400" dirty="0">
                <a:latin typeface="+mn-ea"/>
              </a:rPr>
              <a:t>일 통합보안관제 서비스 제공</a:t>
            </a:r>
            <a:endParaRPr lang="en-US" altLang="ko-KR" sz="1400" dirty="0">
              <a:latin typeface="+mn-ea"/>
            </a:endParaRPr>
          </a:p>
          <a:p>
            <a:pPr marL="171450" indent="-171450" defTabSz="839788" eaLnBrk="0" fontAlgn="ctr" latinLnBrk="0" hangingPunct="0"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tabLst>
                <a:tab pos="825500" algn="l"/>
              </a:tabLst>
            </a:pPr>
            <a:r>
              <a:rPr lang="en-US" altLang="ko-KR" sz="1400" dirty="0" err="1">
                <a:latin typeface="+mn-ea"/>
              </a:rPr>
              <a:t>FireWall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>
                <a:latin typeface="+mn-ea"/>
              </a:rPr>
              <a:t>방화벽</a:t>
            </a:r>
            <a:r>
              <a:rPr lang="en-US" altLang="ko-KR" sz="1400" dirty="0">
                <a:latin typeface="+mn-ea"/>
              </a:rPr>
              <a:t>), IPS(</a:t>
            </a:r>
            <a:r>
              <a:rPr lang="ko-KR" altLang="en-US" sz="1400" dirty="0">
                <a:latin typeface="+mn-ea"/>
              </a:rPr>
              <a:t>침입차단시스템</a:t>
            </a:r>
            <a:r>
              <a:rPr lang="en-US" altLang="ko-KR" sz="1400" dirty="0">
                <a:latin typeface="+mn-ea"/>
              </a:rPr>
              <a:t>), Web Firewall(</a:t>
            </a:r>
            <a:r>
              <a:rPr lang="ko-KR" altLang="en-US" sz="1400" dirty="0">
                <a:latin typeface="+mn-ea"/>
              </a:rPr>
              <a:t>웹 방화벽</a:t>
            </a:r>
            <a:r>
              <a:rPr lang="en-US" altLang="ko-KR" sz="1400" dirty="0">
                <a:latin typeface="+mn-ea"/>
              </a:rPr>
              <a:t>) </a:t>
            </a:r>
            <a:r>
              <a:rPr lang="ko-KR" altLang="en-US" sz="1400" dirty="0">
                <a:latin typeface="+mn-ea"/>
              </a:rPr>
              <a:t> 제공</a:t>
            </a:r>
          </a:p>
          <a:p>
            <a:pPr marL="171450" indent="-171450" defTabSz="839788" eaLnBrk="0" fontAlgn="ctr" latinLnBrk="0" hangingPunct="0"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tabLst>
                <a:tab pos="825500" algn="l"/>
              </a:tabLst>
            </a:pPr>
            <a:r>
              <a:rPr lang="ko-KR" altLang="en-US" sz="1400" dirty="0">
                <a:latin typeface="+mn-ea"/>
              </a:rPr>
              <a:t>모든 방화벽 장비는 </a:t>
            </a:r>
            <a:r>
              <a:rPr lang="en-US" altLang="ko-KR" sz="1400" dirty="0">
                <a:latin typeface="+mn-ea"/>
              </a:rPr>
              <a:t>CC</a:t>
            </a:r>
            <a:r>
              <a:rPr lang="ko-KR" altLang="en-US" sz="1400" dirty="0">
                <a:latin typeface="+mn-ea"/>
              </a:rPr>
              <a:t>인증 받은 장비로 운영</a:t>
            </a:r>
          </a:p>
        </p:txBody>
      </p:sp>
      <p:sp>
        <p:nvSpPr>
          <p:cNvPr id="16" name="Rectangle 49"/>
          <p:cNvSpPr>
            <a:spLocks noChangeArrowheads="1"/>
          </p:cNvSpPr>
          <p:nvPr/>
        </p:nvSpPr>
        <p:spPr bwMode="auto">
          <a:xfrm>
            <a:off x="467544" y="3645025"/>
            <a:ext cx="1455205" cy="576064"/>
          </a:xfrm>
          <a:prstGeom prst="rect">
            <a:avLst/>
          </a:prstGeom>
          <a:solidFill>
            <a:srgbClr val="D1D1D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47D76"/>
            </a:outerShdw>
          </a:effectLst>
        </p:spPr>
        <p:txBody>
          <a:bodyPr wrap="none" anchor="ctr"/>
          <a:lstStyle/>
          <a:p>
            <a:pPr algn="ctr" defTabSz="874713" fontAlgn="auto" latinLnBrk="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006666"/>
              </a:buClr>
              <a:buSzPct val="80000"/>
              <a:defRPr/>
            </a:pPr>
            <a:r>
              <a:rPr kumimoji="0" lang="ko-KR" altLang="en-US" sz="1400" b="1" kern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네트워크</a:t>
            </a:r>
            <a:endParaRPr kumimoji="0" lang="en-US" altLang="ko-KR" sz="1400" b="1" kern="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defTabSz="874713" fontAlgn="auto" latinLnBrk="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006666"/>
              </a:buClr>
              <a:buSzPct val="80000"/>
              <a:defRPr/>
            </a:pPr>
            <a:r>
              <a:rPr lang="ko-KR" altLang="en-US" sz="1400" b="1" kern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서비스</a:t>
            </a:r>
            <a:endParaRPr kumimoji="0" lang="en-US" altLang="ko-KR" sz="1400" b="1" kern="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2287047" y="3645025"/>
            <a:ext cx="6264696" cy="57606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47D76"/>
            </a:outerShdw>
          </a:effectLst>
        </p:spPr>
        <p:txBody>
          <a:bodyPr wrap="square" anchor="ctr"/>
          <a:lstStyle/>
          <a:p>
            <a:pPr marL="171450" indent="-171450" defTabSz="839788" eaLnBrk="0" fontAlgn="ctr" latinLnBrk="0" hangingPunct="0"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tabLst>
                <a:tab pos="825500" algn="l"/>
              </a:tabLst>
            </a:pPr>
            <a:r>
              <a:rPr lang="en-US" altLang="ko-KR" sz="1400" kern="0" dirty="0">
                <a:solidFill>
                  <a:prstClr val="black"/>
                </a:solidFill>
                <a:latin typeface="+mn-ea"/>
              </a:rPr>
              <a:t>10Gbps </a:t>
            </a:r>
            <a:r>
              <a:rPr lang="ko-KR" altLang="en-US" sz="1400" kern="0" dirty="0">
                <a:solidFill>
                  <a:prstClr val="black"/>
                </a:solidFill>
                <a:latin typeface="+mn-ea"/>
              </a:rPr>
              <a:t>지원</a:t>
            </a:r>
            <a:endParaRPr lang="en-US" altLang="ko-KR" sz="1400" kern="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2285654" y="980728"/>
            <a:ext cx="6264696" cy="100811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47D76"/>
            </a:outerShdw>
          </a:effectLst>
        </p:spPr>
        <p:txBody>
          <a:bodyPr wrap="square" anchor="ctr"/>
          <a:lstStyle/>
          <a:p>
            <a:pPr marL="171450" indent="-171450" defTabSz="839788" eaLnBrk="0" fontAlgn="ctr" latinLnBrk="0" hangingPunct="0"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tabLst>
                <a:tab pos="825500" algn="l"/>
              </a:tabLst>
            </a:pPr>
            <a:r>
              <a:rPr lang="ko-KR" altLang="en-US" sz="1400" dirty="0">
                <a:latin typeface="+mn-ea"/>
              </a:rPr>
              <a:t>정보화본부 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>
                <a:latin typeface="+mn-ea"/>
              </a:rPr>
              <a:t>상면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전력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회선 서비스 제공</a:t>
            </a:r>
            <a:endParaRPr lang="en-US" altLang="ko-KR" sz="1400" dirty="0">
              <a:latin typeface="+mn-ea"/>
            </a:endParaRPr>
          </a:p>
          <a:p>
            <a:pPr marL="171450" indent="-171450" defTabSz="839788" eaLnBrk="0" fontAlgn="ctr" latinLnBrk="0" hangingPunct="0"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tabLst>
                <a:tab pos="825500" algn="l"/>
              </a:tabLst>
            </a:pPr>
            <a:r>
              <a:rPr lang="ko-KR" altLang="en-US" sz="1400" dirty="0">
                <a:latin typeface="+mn-ea"/>
              </a:rPr>
              <a:t>입주 기관 </a:t>
            </a:r>
            <a:r>
              <a:rPr lang="en-US" altLang="ko-KR" sz="1400" dirty="0">
                <a:latin typeface="+mn-ea"/>
              </a:rPr>
              <a:t>: </a:t>
            </a:r>
            <a:r>
              <a:rPr lang="ko-KR" altLang="en-US" sz="1400" dirty="0">
                <a:latin typeface="+mn-ea"/>
              </a:rPr>
              <a:t>서버 설치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유지보수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백업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운영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장애처리 등</a:t>
            </a:r>
          </a:p>
          <a:p>
            <a:pPr defTabSz="839788" eaLnBrk="0" fontAlgn="ctr" latinLnBrk="0" hangingPunct="0">
              <a:spcAft>
                <a:spcPts val="100"/>
              </a:spcAft>
              <a:buSzPct val="100000"/>
              <a:tabLst>
                <a:tab pos="825500" algn="l"/>
              </a:tabLst>
            </a:pPr>
            <a:r>
              <a:rPr lang="en-US" altLang="ko-KR" sz="1400" dirty="0"/>
              <a:t>※ </a:t>
            </a:r>
            <a:r>
              <a:rPr lang="ko-KR" altLang="en-US" sz="1400" dirty="0"/>
              <a:t>서버 설치 </a:t>
            </a:r>
            <a:r>
              <a:rPr lang="en-US" altLang="ko-KR" sz="1400" dirty="0"/>
              <a:t>: </a:t>
            </a:r>
            <a:r>
              <a:rPr lang="ko-KR" altLang="en-US" sz="1400" dirty="0" err="1"/>
              <a:t>랙</a:t>
            </a:r>
            <a:r>
              <a:rPr lang="ko-KR" altLang="en-US" sz="1400" dirty="0"/>
              <a:t> </a:t>
            </a:r>
            <a:r>
              <a:rPr lang="ko-KR" altLang="en-US" sz="1400" dirty="0" err="1"/>
              <a:t>마운트</a:t>
            </a:r>
            <a:r>
              <a:rPr lang="ko-KR" altLang="en-US" sz="1400" dirty="0"/>
              <a:t> 타입만 가능</a:t>
            </a:r>
            <a:endParaRPr lang="en-US" altLang="ko-KR" sz="1400" dirty="0"/>
          </a:p>
        </p:txBody>
      </p:sp>
      <p:sp>
        <p:nvSpPr>
          <p:cNvPr id="19" name="Rectangle 49"/>
          <p:cNvSpPr>
            <a:spLocks noChangeArrowheads="1"/>
          </p:cNvSpPr>
          <p:nvPr/>
        </p:nvSpPr>
        <p:spPr bwMode="auto">
          <a:xfrm>
            <a:off x="467544" y="980729"/>
            <a:ext cx="1458070" cy="1008111"/>
          </a:xfrm>
          <a:prstGeom prst="rect">
            <a:avLst/>
          </a:prstGeom>
          <a:solidFill>
            <a:srgbClr val="D1D1D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47D76"/>
            </a:outerShdw>
          </a:effectLst>
        </p:spPr>
        <p:txBody>
          <a:bodyPr wrap="none" anchor="ctr"/>
          <a:lstStyle/>
          <a:p>
            <a:pPr algn="ctr" defTabSz="874713" fontAlgn="auto" latinLnBrk="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006666"/>
              </a:buClr>
              <a:buSzPct val="80000"/>
              <a:defRPr/>
            </a:pPr>
            <a:r>
              <a:rPr lang="ko-KR" altLang="en-US" sz="1400" b="1" kern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운영 정책</a:t>
            </a:r>
            <a:endParaRPr kumimoji="0" lang="en-US" altLang="ko-KR" sz="1400" b="1" kern="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Text Box 89"/>
          <p:cNvSpPr txBox="1">
            <a:spLocks noChangeArrowheads="1"/>
          </p:cNvSpPr>
          <p:nvPr/>
        </p:nvSpPr>
        <p:spPr bwMode="gray">
          <a:xfrm>
            <a:off x="107504" y="79234"/>
            <a:ext cx="4080125" cy="469446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874713">
              <a:lnSpc>
                <a:spcPct val="110000"/>
              </a:lnSpc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 </a:t>
            </a:r>
            <a:r>
              <a:rPr lang="ko-KR" altLang="en-US" sz="2400" b="1" dirty="0" err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코로케이션</a:t>
            </a:r>
            <a:r>
              <a:rPr lang="ko-KR" altLang="en-US" sz="2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서비스 내용</a:t>
            </a:r>
            <a:r>
              <a:rPr lang="en-US" altLang="ko-KR" sz="2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(1)</a:t>
            </a:r>
            <a:endParaRPr lang="ko-KR" altLang="en-US" sz="2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7159062" y="49354"/>
            <a:ext cx="1855111" cy="643342"/>
            <a:chOff x="972160" y="316840"/>
            <a:chExt cx="2798058" cy="1055748"/>
          </a:xfrm>
        </p:grpSpPr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814" y="477736"/>
              <a:ext cx="1927404" cy="64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http://img.etnews.co.kr/photonews/0809/080924051420_1495223223_b.jpg">
              <a:hlinkClick r:id="rId3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53" t="9108" r="10303"/>
            <a:stretch/>
          </p:blipFill>
          <p:spPr bwMode="auto">
            <a:xfrm>
              <a:off x="972160" y="316840"/>
              <a:ext cx="990064" cy="1055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3707904" y="6428108"/>
            <a:ext cx="2133600" cy="365125"/>
          </a:xfrm>
        </p:spPr>
        <p:txBody>
          <a:bodyPr/>
          <a:lstStyle/>
          <a:p>
            <a:pPr algn="ctr"/>
            <a:r>
              <a:rPr lang="en-US" altLang="ko-KR" dirty="0"/>
              <a:t>4</a:t>
            </a:r>
            <a:endParaRPr lang="ko-KR" altLang="en-US" dirty="0"/>
          </a:p>
        </p:txBody>
      </p:sp>
      <p:sp>
        <p:nvSpPr>
          <p:cNvPr id="23" name="Rectangle 49"/>
          <p:cNvSpPr>
            <a:spLocks noChangeArrowheads="1"/>
          </p:cNvSpPr>
          <p:nvPr/>
        </p:nvSpPr>
        <p:spPr bwMode="auto">
          <a:xfrm>
            <a:off x="470409" y="4581128"/>
            <a:ext cx="1455205" cy="1008112"/>
          </a:xfrm>
          <a:prstGeom prst="rect">
            <a:avLst/>
          </a:prstGeom>
          <a:solidFill>
            <a:srgbClr val="D1D1D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47D76"/>
            </a:outerShdw>
          </a:effectLst>
        </p:spPr>
        <p:txBody>
          <a:bodyPr wrap="none" anchor="ctr"/>
          <a:lstStyle/>
          <a:p>
            <a:pPr algn="ctr" defTabSz="874713" fontAlgn="auto" latinLnBrk="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006666"/>
              </a:buClr>
              <a:buSzPct val="80000"/>
              <a:defRPr/>
            </a:pPr>
            <a:r>
              <a:rPr lang="ko-KR" altLang="en-US" sz="1400" b="1" kern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기타</a:t>
            </a:r>
            <a:endParaRPr lang="en-US" altLang="ko-KR" sz="1400" b="1" kern="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 defTabSz="874713" fontAlgn="auto" latinLnBrk="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006666"/>
              </a:buClr>
              <a:buSzPct val="80000"/>
              <a:defRPr/>
            </a:pPr>
            <a:r>
              <a:rPr lang="ko-KR" altLang="en-US" sz="1400" b="1" kern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서비스</a:t>
            </a:r>
            <a:endParaRPr kumimoji="0" lang="en-US" altLang="ko-KR" sz="1400" b="1" kern="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직사각형 23"/>
          <p:cNvSpPr/>
          <p:nvPr/>
        </p:nvSpPr>
        <p:spPr bwMode="auto">
          <a:xfrm>
            <a:off x="2289912" y="4581128"/>
            <a:ext cx="6264696" cy="10081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47D76"/>
            </a:outerShdw>
          </a:effectLst>
        </p:spPr>
        <p:txBody>
          <a:bodyPr wrap="square" anchor="ctr"/>
          <a:lstStyle/>
          <a:p>
            <a:pPr marL="171450" indent="-171450" defTabSz="839788" eaLnBrk="0" fontAlgn="ctr" latinLnBrk="0" hangingPunct="0"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tabLst>
                <a:tab pos="825500" algn="l"/>
              </a:tabLst>
            </a:pPr>
            <a:r>
              <a:rPr lang="ko-KR" altLang="en-US" sz="1400" dirty="0">
                <a:latin typeface="+mn-ea"/>
              </a:rPr>
              <a:t>데이터 백업 장비 제공</a:t>
            </a:r>
            <a:endParaRPr lang="en-US" altLang="ko-KR" sz="1400" dirty="0">
              <a:latin typeface="+mn-ea"/>
            </a:endParaRPr>
          </a:p>
          <a:p>
            <a:pPr marL="171450" indent="-171450" defTabSz="839788" eaLnBrk="0" fontAlgn="ctr" latinLnBrk="0" hangingPunct="0">
              <a:spcAft>
                <a:spcPts val="100"/>
              </a:spcAft>
              <a:buSzPct val="100000"/>
              <a:buFont typeface="Arial" panose="020B0604020202020204" pitchFamily="34" charset="0"/>
              <a:buChar char="•"/>
              <a:tabLst>
                <a:tab pos="825500" algn="l"/>
              </a:tabLst>
            </a:pPr>
            <a:r>
              <a:rPr lang="ko-KR" altLang="en-US" sz="1400" kern="0" dirty="0">
                <a:solidFill>
                  <a:prstClr val="black"/>
                </a:solidFill>
                <a:latin typeface="+mn-ea"/>
              </a:rPr>
              <a:t>서비스 이중화</a:t>
            </a:r>
            <a:r>
              <a:rPr lang="en-US" altLang="ko-KR" sz="1400" kern="0" dirty="0">
                <a:solidFill>
                  <a:prstClr val="black"/>
                </a:solidFill>
                <a:latin typeface="+mn-ea"/>
              </a:rPr>
              <a:t>(</a:t>
            </a:r>
            <a:r>
              <a:rPr lang="ko-KR" altLang="en-US" sz="1400" kern="0" dirty="0">
                <a:solidFill>
                  <a:prstClr val="black"/>
                </a:solidFill>
                <a:latin typeface="+mn-ea"/>
              </a:rPr>
              <a:t>복제 서비스</a:t>
            </a:r>
            <a:r>
              <a:rPr lang="en-US" altLang="ko-KR" sz="1400" kern="0" dirty="0">
                <a:solidFill>
                  <a:prstClr val="black"/>
                </a:solidFill>
                <a:latin typeface="+mn-ea"/>
              </a:rPr>
              <a:t>)</a:t>
            </a:r>
            <a:r>
              <a:rPr lang="ko-KR" altLang="en-US" sz="1400" kern="0" dirty="0">
                <a:solidFill>
                  <a:prstClr val="black"/>
                </a:solidFill>
                <a:latin typeface="+mn-ea"/>
              </a:rPr>
              <a:t> 장비 제공</a:t>
            </a:r>
            <a:endParaRPr lang="en-US" altLang="ko-KR" sz="1400" dirty="0"/>
          </a:p>
          <a:p>
            <a:pPr defTabSz="839788" eaLnBrk="0" fontAlgn="ctr" latinLnBrk="0" hangingPunct="0">
              <a:spcAft>
                <a:spcPts val="100"/>
              </a:spcAft>
              <a:buSzPct val="100000"/>
              <a:tabLst>
                <a:tab pos="825500" algn="l"/>
              </a:tabLst>
            </a:pPr>
            <a:r>
              <a:rPr lang="en-US" altLang="ko-KR" sz="1400" dirty="0"/>
              <a:t>※ </a:t>
            </a:r>
            <a:r>
              <a:rPr lang="ko-KR" altLang="en-US" sz="1400" dirty="0"/>
              <a:t>데이터 백업 및 서비스 이중화 소프트웨어는 사용자가 직접 설치</a:t>
            </a:r>
            <a:r>
              <a:rPr lang="en-US" altLang="ko-KR" sz="1400" dirty="0"/>
              <a:t>·</a:t>
            </a:r>
            <a:r>
              <a:rPr lang="ko-KR" altLang="en-US" sz="1400" dirty="0"/>
              <a:t>운영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554765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9"/>
          <p:cNvSpPr>
            <a:spLocks noChangeArrowheads="1"/>
          </p:cNvSpPr>
          <p:nvPr/>
        </p:nvSpPr>
        <p:spPr bwMode="auto">
          <a:xfrm>
            <a:off x="251520" y="837853"/>
            <a:ext cx="1482541" cy="576064"/>
          </a:xfrm>
          <a:prstGeom prst="rect">
            <a:avLst/>
          </a:prstGeom>
          <a:solidFill>
            <a:srgbClr val="D1D1D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47D76"/>
            </a:outerShdw>
          </a:effectLst>
        </p:spPr>
        <p:txBody>
          <a:bodyPr wrap="none" anchor="ctr"/>
          <a:lstStyle/>
          <a:p>
            <a:pPr algn="ctr" defTabSz="874713" fontAlgn="auto" latinLnBrk="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006666"/>
              </a:buClr>
              <a:buSzPct val="80000"/>
              <a:defRPr/>
            </a:pPr>
            <a:r>
              <a:rPr kumimoji="0" lang="ko-KR" altLang="en-US" sz="1400" b="1" kern="0" dirty="0" err="1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과금</a:t>
            </a:r>
            <a:r>
              <a:rPr kumimoji="0" lang="ko-KR" altLang="en-US" sz="1400" b="1" kern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정책</a:t>
            </a:r>
            <a:endParaRPr kumimoji="0" lang="en-US" altLang="ko-KR" sz="1400" b="1" kern="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Rectangle 49"/>
          <p:cNvSpPr>
            <a:spLocks noChangeArrowheads="1"/>
          </p:cNvSpPr>
          <p:nvPr/>
        </p:nvSpPr>
        <p:spPr bwMode="auto">
          <a:xfrm>
            <a:off x="278856" y="5732537"/>
            <a:ext cx="1482541" cy="432767"/>
          </a:xfrm>
          <a:prstGeom prst="rect">
            <a:avLst/>
          </a:prstGeom>
          <a:solidFill>
            <a:srgbClr val="D1D1D1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847D76"/>
            </a:outerShdw>
          </a:effectLst>
        </p:spPr>
        <p:txBody>
          <a:bodyPr wrap="none" anchor="ctr"/>
          <a:lstStyle/>
          <a:p>
            <a:pPr algn="ctr" defTabSz="874713" fontAlgn="auto" latinLnBrk="0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Clr>
                <a:srgbClr val="006666"/>
              </a:buClr>
              <a:buSzPct val="80000"/>
              <a:defRPr/>
            </a:pPr>
            <a:r>
              <a:rPr lang="ko-KR" altLang="en-US" sz="1400" b="1" kern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입주</a:t>
            </a:r>
            <a:r>
              <a:rPr kumimoji="0" lang="ko-KR" altLang="en-US" sz="1400" b="1" kern="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문의 </a:t>
            </a:r>
            <a:endParaRPr kumimoji="0" lang="en-US" altLang="ko-KR" sz="1400" b="1" kern="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1907704" y="5732537"/>
            <a:ext cx="6192688" cy="4327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>
                <a:solidFill>
                  <a:schemeClr val="tx1"/>
                </a:solidFill>
              </a:rPr>
              <a:t>정보화본부 정보화지원과 담당자</a:t>
            </a:r>
            <a:r>
              <a:rPr lang="en-US" altLang="ko-KR" dirty="0">
                <a:solidFill>
                  <a:schemeClr val="tx1"/>
                </a:solidFill>
              </a:rPr>
              <a:t>(02-880-5379)</a:t>
            </a:r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7159062" y="49354"/>
            <a:ext cx="1855111" cy="643342"/>
            <a:chOff x="972160" y="316840"/>
            <a:chExt cx="2798058" cy="1055748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814" y="477736"/>
              <a:ext cx="1927404" cy="64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http://img.etnews.co.kr/photonews/0809/080924051420_1495223223_b.jpg">
              <a:hlinkClick r:id="rId3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53" t="9108" r="10303"/>
            <a:stretch/>
          </p:blipFill>
          <p:spPr bwMode="auto">
            <a:xfrm>
              <a:off x="972160" y="316840"/>
              <a:ext cx="990064" cy="1055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Text Box 89"/>
          <p:cNvSpPr txBox="1">
            <a:spLocks noChangeArrowheads="1"/>
          </p:cNvSpPr>
          <p:nvPr/>
        </p:nvSpPr>
        <p:spPr bwMode="gray">
          <a:xfrm>
            <a:off x="107504" y="79234"/>
            <a:ext cx="4080125" cy="469446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874713">
              <a:lnSpc>
                <a:spcPct val="110000"/>
              </a:lnSpc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3. </a:t>
            </a:r>
            <a:r>
              <a:rPr lang="ko-KR" altLang="en-US" sz="2400" b="1" dirty="0" err="1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코로케이션</a:t>
            </a:r>
            <a:r>
              <a:rPr lang="ko-KR" altLang="en-US" sz="2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서비스 내용</a:t>
            </a:r>
            <a:r>
              <a:rPr lang="en-US" altLang="ko-KR" sz="2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(2)</a:t>
            </a:r>
            <a:endParaRPr lang="ko-KR" altLang="en-US" sz="2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3707904" y="6428108"/>
            <a:ext cx="2133600" cy="365125"/>
          </a:xfrm>
        </p:spPr>
        <p:txBody>
          <a:bodyPr/>
          <a:lstStyle/>
          <a:p>
            <a:pPr algn="ctr"/>
            <a:r>
              <a:rPr lang="en-US" altLang="ko-KR" dirty="0"/>
              <a:t>4</a:t>
            </a:r>
            <a:endParaRPr lang="ko-KR" altLang="en-US" dirty="0"/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BE79EBE5-967B-49B4-A92B-E6C16FA317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617524"/>
              </p:ext>
            </p:extLst>
          </p:nvPr>
        </p:nvGraphicFramePr>
        <p:xfrm>
          <a:off x="968487" y="1977506"/>
          <a:ext cx="7059897" cy="1955550"/>
        </p:xfrm>
        <a:graphic>
          <a:graphicData uri="http://schemas.openxmlformats.org/drawingml/2006/table">
            <a:tbl>
              <a:tblPr/>
              <a:tblGrid>
                <a:gridCol w="2353299">
                  <a:extLst>
                    <a:ext uri="{9D8B030D-6E8A-4147-A177-3AD203B41FA5}">
                      <a16:colId xmlns:a16="http://schemas.microsoft.com/office/drawing/2014/main" val="806679985"/>
                    </a:ext>
                  </a:extLst>
                </a:gridCol>
                <a:gridCol w="2353299">
                  <a:extLst>
                    <a:ext uri="{9D8B030D-6E8A-4147-A177-3AD203B41FA5}">
                      <a16:colId xmlns:a16="http://schemas.microsoft.com/office/drawing/2014/main" val="3532181925"/>
                    </a:ext>
                  </a:extLst>
                </a:gridCol>
                <a:gridCol w="2353299">
                  <a:extLst>
                    <a:ext uri="{9D8B030D-6E8A-4147-A177-3AD203B41FA5}">
                      <a16:colId xmlns:a16="http://schemas.microsoft.com/office/drawing/2014/main" val="2629363320"/>
                    </a:ext>
                  </a:extLst>
                </a:gridCol>
              </a:tblGrid>
              <a:tr h="325925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u="none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200" u="none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1D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u="none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가격</a:t>
                      </a:r>
                      <a:r>
                        <a:rPr lang="en-US" altLang="ko-KR" sz="1200" b="1" u="none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b="1" u="none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</a:t>
                      </a:r>
                      <a:r>
                        <a:rPr lang="en-US" altLang="ko-KR" sz="1200" b="1" u="none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/1</a:t>
                      </a:r>
                      <a:r>
                        <a:rPr lang="ko-KR" altLang="en-US" sz="1200" b="1" u="none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</a:t>
                      </a:r>
                      <a:r>
                        <a:rPr lang="en-US" altLang="ko-KR" sz="1200" b="1" u="none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200" u="none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1D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712903"/>
                  </a:ext>
                </a:extLst>
              </a:tr>
              <a:tr h="32592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연구용</a:t>
                      </a:r>
                      <a:endParaRPr lang="ko-KR" altLang="en-US" sz="1200" u="sng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u="none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업무용</a:t>
                      </a:r>
                      <a:endParaRPr lang="ko-KR" altLang="en-US" sz="1200" u="none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405575"/>
                  </a:ext>
                </a:extLst>
              </a:tr>
              <a:tr h="32592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1/8 Rack</a:t>
                      </a:r>
                      <a:endParaRPr lang="en-US" sz="1000" b="0" u="none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300,000</a:t>
                      </a:r>
                      <a:endParaRPr lang="en-US" sz="1000" b="1" u="sng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127,500</a:t>
                      </a:r>
                      <a:endParaRPr lang="en-US" sz="1000" b="0" u="none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1719992"/>
                  </a:ext>
                </a:extLst>
              </a:tr>
              <a:tr h="32592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1/4 Rack</a:t>
                      </a:r>
                      <a:endParaRPr lang="en-US" sz="1000" b="0" u="none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600,000</a:t>
                      </a:r>
                      <a:endParaRPr lang="en-US" sz="1000" b="1" u="sng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255,000</a:t>
                      </a:r>
                      <a:endParaRPr lang="en-US" sz="1000" b="0" u="none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2313969"/>
                  </a:ext>
                </a:extLst>
              </a:tr>
              <a:tr h="32592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1/2 Rack</a:t>
                      </a:r>
                      <a:endParaRPr lang="en-US" sz="1000" b="0" u="none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1,200,000</a:t>
                      </a:r>
                      <a:endParaRPr lang="en-US" sz="1000" b="1" u="sng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510,000</a:t>
                      </a:r>
                      <a:endParaRPr lang="en-US" sz="1000" b="0" u="none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27909057"/>
                  </a:ext>
                </a:extLst>
              </a:tr>
              <a:tr h="32592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Full Rack</a:t>
                      </a:r>
                      <a:endParaRPr lang="en-US" sz="1000" b="0" u="none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2,400,000</a:t>
                      </a:r>
                      <a:endParaRPr lang="en-US" sz="1000" b="1" u="sng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u="none" kern="0" spc="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1,020,000</a:t>
                      </a:r>
                      <a:endParaRPr lang="en-US" sz="1000" b="0" u="none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6350274"/>
                  </a:ext>
                </a:extLst>
              </a:tr>
            </a:tbl>
          </a:graphicData>
        </a:graphic>
      </p:graphicFrame>
      <p:graphicFrame>
        <p:nvGraphicFramePr>
          <p:cNvPr id="18" name="표 17">
            <a:extLst>
              <a:ext uri="{FF2B5EF4-FFF2-40B4-BE49-F238E27FC236}">
                <a16:creationId xmlns:a16="http://schemas.microsoft.com/office/drawing/2014/main" id="{9D01003B-C623-44AB-9C05-73DB5A4620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14480"/>
              </p:ext>
            </p:extLst>
          </p:nvPr>
        </p:nvGraphicFramePr>
        <p:xfrm>
          <a:off x="968487" y="4651992"/>
          <a:ext cx="7059897" cy="937248"/>
        </p:xfrm>
        <a:graphic>
          <a:graphicData uri="http://schemas.openxmlformats.org/drawingml/2006/table">
            <a:tbl>
              <a:tblPr/>
              <a:tblGrid>
                <a:gridCol w="2353299">
                  <a:extLst>
                    <a:ext uri="{9D8B030D-6E8A-4147-A177-3AD203B41FA5}">
                      <a16:colId xmlns:a16="http://schemas.microsoft.com/office/drawing/2014/main" val="802859650"/>
                    </a:ext>
                  </a:extLst>
                </a:gridCol>
                <a:gridCol w="2353299">
                  <a:extLst>
                    <a:ext uri="{9D8B030D-6E8A-4147-A177-3AD203B41FA5}">
                      <a16:colId xmlns:a16="http://schemas.microsoft.com/office/drawing/2014/main" val="2449258462"/>
                    </a:ext>
                  </a:extLst>
                </a:gridCol>
                <a:gridCol w="2353299">
                  <a:extLst>
                    <a:ext uri="{9D8B030D-6E8A-4147-A177-3AD203B41FA5}">
                      <a16:colId xmlns:a16="http://schemas.microsoft.com/office/drawing/2014/main" val="1350997761"/>
                    </a:ext>
                  </a:extLst>
                </a:gridCol>
              </a:tblGrid>
              <a:tr h="31241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기본요금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원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/1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100GB)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추가요금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/1</a:t>
                      </a:r>
                      <a:r>
                        <a:rPr lang="ko-KR" altLang="en-US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년</a:t>
                      </a:r>
                      <a:r>
                        <a:rPr lang="en-US" altLang="ko-KR" sz="1200" b="1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10GB)</a:t>
                      </a:r>
                      <a:endParaRPr lang="ko-KR" altLang="en-US" sz="1200" b="1" kern="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42511"/>
                  </a:ext>
                </a:extLst>
              </a:tr>
              <a:tr h="31241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데이터 백업</a:t>
                      </a: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240,000</a:t>
                      </a: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24,000</a:t>
                      </a: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15773369"/>
                  </a:ext>
                </a:extLst>
              </a:tr>
              <a:tr h="31241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서비스 이중화</a:t>
                      </a: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1,332,000</a:t>
                      </a: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132,000</a:t>
                      </a:r>
                    </a:p>
                  </a:txBody>
                  <a:tcPr marL="17907" marR="17907" marT="17907" marB="179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02368389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7A4F2EC5-B469-469B-9E20-3514878C07BF}"/>
              </a:ext>
            </a:extLst>
          </p:cNvPr>
          <p:cNvSpPr txBox="1"/>
          <p:nvPr/>
        </p:nvSpPr>
        <p:spPr>
          <a:xfrm>
            <a:off x="968487" y="1556792"/>
            <a:ext cx="7059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2800" indent="-172800">
              <a:buFont typeface="Arial" panose="020B0604020202020204" pitchFamily="34" charset="0"/>
              <a:buChar char="•"/>
            </a:pPr>
            <a:r>
              <a:rPr lang="ko-KR" altLang="en-US" sz="1600" dirty="0"/>
              <a:t>코로케이션 서비스 </a:t>
            </a:r>
            <a:r>
              <a:rPr lang="ko-KR" altLang="en-US" sz="1600" dirty="0" err="1"/>
              <a:t>저밀도랙</a:t>
            </a:r>
            <a:r>
              <a:rPr lang="ko-KR" altLang="en-US" sz="1600" dirty="0"/>
              <a:t> 상세 이용요금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15C80C5-E170-41EA-90BF-6A609929489B}"/>
              </a:ext>
            </a:extLst>
          </p:cNvPr>
          <p:cNvSpPr txBox="1"/>
          <p:nvPr/>
        </p:nvSpPr>
        <p:spPr>
          <a:xfrm>
            <a:off x="968486" y="3984438"/>
            <a:ext cx="7059897" cy="620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2800" indent="-172800">
              <a:buFont typeface="Arial" panose="020B0604020202020204" pitchFamily="34" charset="0"/>
              <a:buChar char="•"/>
            </a:pPr>
            <a:r>
              <a:rPr lang="ko-KR" altLang="en-US" sz="1600" dirty="0"/>
              <a:t>코로케이션 데이터 백업 및 서비스 이중화 요금</a:t>
            </a:r>
            <a:endParaRPr lang="en-US" altLang="ko-KR" sz="1600" dirty="0"/>
          </a:p>
          <a:p>
            <a:pPr>
              <a:lnSpc>
                <a:spcPct val="150000"/>
              </a:lnSpc>
            </a:pPr>
            <a:r>
              <a:rPr lang="en-US" altLang="ko-KR" sz="1400" dirty="0"/>
              <a:t> </a:t>
            </a:r>
            <a:r>
              <a:rPr lang="ko-KR" altLang="en-US" sz="1400" dirty="0"/>
              <a:t>  </a:t>
            </a:r>
            <a:r>
              <a:rPr lang="en-US" altLang="ko-KR" sz="1400" dirty="0"/>
              <a:t>※ </a:t>
            </a:r>
            <a:r>
              <a:rPr lang="ko-KR" altLang="en-US" sz="1400" dirty="0"/>
              <a:t>최대 </a:t>
            </a:r>
            <a:r>
              <a:rPr lang="en-US" altLang="ko-KR" sz="1400" dirty="0"/>
              <a:t>2TB</a:t>
            </a:r>
            <a:r>
              <a:rPr lang="ko-KR" altLang="en-US" sz="1400" dirty="0"/>
              <a:t>까지 가능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1270144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7159062" y="49354"/>
            <a:ext cx="1855111" cy="643342"/>
            <a:chOff x="972160" y="316840"/>
            <a:chExt cx="2798058" cy="1055748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814" y="477736"/>
              <a:ext cx="1927404" cy="64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http://img.etnews.co.kr/photonews/0809/080924051420_1495223223_b.jpg">
              <a:hlinkClick r:id="rId3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53" t="9108" r="10303"/>
            <a:stretch/>
          </p:blipFill>
          <p:spPr bwMode="auto">
            <a:xfrm>
              <a:off x="972160" y="316840"/>
              <a:ext cx="990064" cy="1055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Text Box 89"/>
          <p:cNvSpPr txBox="1">
            <a:spLocks noChangeArrowheads="1"/>
          </p:cNvSpPr>
          <p:nvPr/>
        </p:nvSpPr>
        <p:spPr bwMode="gray">
          <a:xfrm>
            <a:off x="107504" y="79234"/>
            <a:ext cx="4080125" cy="469446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874713">
              <a:lnSpc>
                <a:spcPct val="110000"/>
              </a:lnSpc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4. </a:t>
            </a:r>
            <a:r>
              <a:rPr lang="ko-KR" altLang="en-US" sz="2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신청프로세스</a:t>
            </a:r>
          </a:p>
        </p:txBody>
      </p:sp>
      <p:sp>
        <p:nvSpPr>
          <p:cNvPr id="15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3707904" y="6428108"/>
            <a:ext cx="2133600" cy="365125"/>
          </a:xfrm>
        </p:spPr>
        <p:txBody>
          <a:bodyPr/>
          <a:lstStyle/>
          <a:p>
            <a:pPr algn="ctr"/>
            <a:r>
              <a:rPr lang="en-US" altLang="ko-KR" dirty="0"/>
              <a:t>5</a:t>
            </a:r>
            <a:endParaRPr lang="ko-KR" altLang="en-US" dirty="0"/>
          </a:p>
        </p:txBody>
      </p:sp>
      <p:graphicFrame>
        <p:nvGraphicFramePr>
          <p:cNvPr id="37" name="표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827189"/>
              </p:ext>
            </p:extLst>
          </p:nvPr>
        </p:nvGraphicFramePr>
        <p:xfrm>
          <a:off x="129538" y="811906"/>
          <a:ext cx="6480813" cy="3312419"/>
        </p:xfrm>
        <a:graphic>
          <a:graphicData uri="http://schemas.openxmlformats.org/drawingml/2006/table">
            <a:tbl>
              <a:tblPr firstRow="1" bandRow="1"/>
              <a:tblGrid>
                <a:gridCol w="670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7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2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548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구  분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Input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 err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코로케이션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신청자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 err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정보화본부</a:t>
                      </a:r>
                      <a:endParaRPr lang="en-US" altLang="ko-KR" sz="11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err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코로케이션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담당자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 err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OutPut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787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사전</a:t>
                      </a:r>
                      <a:endParaRPr lang="en-US" altLang="ko-KR" sz="11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협의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타원 37"/>
          <p:cNvSpPr/>
          <p:nvPr/>
        </p:nvSpPr>
        <p:spPr>
          <a:xfrm>
            <a:off x="2663646" y="1656698"/>
            <a:ext cx="795997" cy="268243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시작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2342094" y="2045319"/>
            <a:ext cx="1426425" cy="309118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코로케이션</a:t>
            </a:r>
            <a:endParaRPr kumimoji="0" lang="en-US" altLang="ko-KR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신청문의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5133836" y="3384976"/>
            <a:ext cx="1431567" cy="309118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사전 미팅 일정 요청</a:t>
            </a:r>
            <a:endParaRPr kumimoji="0" lang="en-US" altLang="ko-KR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2336465" y="3814986"/>
            <a:ext cx="1432068" cy="309118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사전 미팅 일정 협의</a:t>
            </a:r>
            <a:endParaRPr kumimoji="0" lang="en-US" altLang="ko-KR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5133836" y="2525480"/>
            <a:ext cx="1454930" cy="309118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사전 동의서 전달</a:t>
            </a:r>
            <a:endParaRPr kumimoji="0" lang="en-US" altLang="ko-KR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</a:endParaRPr>
          </a:p>
        </p:txBody>
      </p:sp>
      <p:cxnSp>
        <p:nvCxnSpPr>
          <p:cNvPr id="46" name="직선 연결선 45"/>
          <p:cNvCxnSpPr>
            <a:endCxn id="41" idx="2"/>
          </p:cNvCxnSpPr>
          <p:nvPr/>
        </p:nvCxnSpPr>
        <p:spPr>
          <a:xfrm flipH="1" flipV="1">
            <a:off x="3052499" y="4124104"/>
            <a:ext cx="2482" cy="745056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</a:ln>
          <a:effectLst/>
        </p:spPr>
      </p:cxnSp>
      <p:cxnSp>
        <p:nvCxnSpPr>
          <p:cNvPr id="47" name="직선 연결선 46"/>
          <p:cNvCxnSpPr>
            <a:stCxn id="39" idx="0"/>
            <a:endCxn id="38" idx="4"/>
          </p:cNvCxnSpPr>
          <p:nvPr/>
        </p:nvCxnSpPr>
        <p:spPr>
          <a:xfrm flipV="1">
            <a:off x="3055307" y="1924941"/>
            <a:ext cx="6338" cy="120378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</a:ln>
          <a:effectLst/>
        </p:spPr>
      </p:cxnSp>
      <p:cxnSp>
        <p:nvCxnSpPr>
          <p:cNvPr id="48" name="꺾인 연결선 47"/>
          <p:cNvCxnSpPr>
            <a:endCxn id="49" idx="1"/>
          </p:cNvCxnSpPr>
          <p:nvPr/>
        </p:nvCxnSpPr>
        <p:spPr>
          <a:xfrm flipV="1">
            <a:off x="3756606" y="5350377"/>
            <a:ext cx="1377230" cy="291528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</a:ln>
          <a:effectLst/>
        </p:spPr>
      </p:cxnSp>
      <p:sp>
        <p:nvSpPr>
          <p:cNvPr id="49" name="직사각형 48"/>
          <p:cNvSpPr/>
          <p:nvPr/>
        </p:nvSpPr>
        <p:spPr>
          <a:xfrm>
            <a:off x="5133836" y="5195818"/>
            <a:ext cx="1425204" cy="309118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서버 위치 협의</a:t>
            </a:r>
            <a:r>
              <a:rPr kumimoji="0" lang="en-US" altLang="ko-KR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/</a:t>
            </a:r>
            <a:r>
              <a:rPr kumimoji="0" lang="ko-KR" alt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선정</a:t>
            </a:r>
            <a:endParaRPr kumimoji="0" lang="en-US" altLang="ko-KR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2336465" y="2952475"/>
            <a:ext cx="1432068" cy="309118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사전동의서 작성</a:t>
            </a:r>
            <a:r>
              <a:rPr kumimoji="0" lang="en-US" altLang="ko-KR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 </a:t>
            </a:r>
            <a:r>
              <a:rPr kumimoji="0" lang="ko-KR" alt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후 공문 제출</a:t>
            </a:r>
            <a:endParaRPr kumimoji="0" lang="en-US" altLang="ko-KR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</a:endParaRPr>
          </a:p>
        </p:txBody>
      </p:sp>
      <p:cxnSp>
        <p:nvCxnSpPr>
          <p:cNvPr id="51" name="꺾인 연결선 50"/>
          <p:cNvCxnSpPr>
            <a:stCxn id="45" idx="0"/>
            <a:endCxn id="39" idx="3"/>
          </p:cNvCxnSpPr>
          <p:nvPr/>
        </p:nvCxnSpPr>
        <p:spPr>
          <a:xfrm rot="16200000" flipV="1">
            <a:off x="4652109" y="1316288"/>
            <a:ext cx="325602" cy="2092782"/>
          </a:xfrm>
          <a:prstGeom prst="bentConnector2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</a:ln>
          <a:effectLst/>
        </p:spPr>
      </p:cxnSp>
      <p:sp>
        <p:nvSpPr>
          <p:cNvPr id="52" name="순서도: 문서 51"/>
          <p:cNvSpPr/>
          <p:nvPr/>
        </p:nvSpPr>
        <p:spPr>
          <a:xfrm>
            <a:off x="1115616" y="2810869"/>
            <a:ext cx="588173" cy="523272"/>
          </a:xfrm>
          <a:prstGeom prst="flowChartDocumen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동의서</a:t>
            </a:r>
            <a:endParaRPr kumimoji="0" lang="en-US" altLang="ko-KR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굴림" panose="020B0600000101010101" pitchFamily="50" charset="-127"/>
              <a:ea typeface="굴림" panose="020B0600000101010101" pitchFamily="50" charset="-127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공문</a:t>
            </a:r>
          </a:p>
        </p:txBody>
      </p:sp>
      <p:cxnSp>
        <p:nvCxnSpPr>
          <p:cNvPr id="53" name="직선 연결선 52"/>
          <p:cNvCxnSpPr>
            <a:stCxn id="52" idx="3"/>
            <a:endCxn id="50" idx="1"/>
          </p:cNvCxnSpPr>
          <p:nvPr/>
        </p:nvCxnSpPr>
        <p:spPr>
          <a:xfrm>
            <a:off x="1703789" y="3072505"/>
            <a:ext cx="632676" cy="34529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dash"/>
            <a:miter lim="800000"/>
          </a:ln>
          <a:effectLst/>
        </p:spPr>
      </p:cxnSp>
      <p:cxnSp>
        <p:nvCxnSpPr>
          <p:cNvPr id="54" name="꺾인 연결선 53"/>
          <p:cNvCxnSpPr>
            <a:stCxn id="50" idx="0"/>
          </p:cNvCxnSpPr>
          <p:nvPr/>
        </p:nvCxnSpPr>
        <p:spPr>
          <a:xfrm rot="5400000" flipH="1" flipV="1">
            <a:off x="3661789" y="2186281"/>
            <a:ext cx="156905" cy="1375484"/>
          </a:xfrm>
          <a:prstGeom prst="bentConnector2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</a:ln>
          <a:effectLst/>
        </p:spPr>
      </p:cxnSp>
      <p:cxnSp>
        <p:nvCxnSpPr>
          <p:cNvPr id="55" name="꺾인 연결선 54"/>
          <p:cNvCxnSpPr>
            <a:stCxn id="40" idx="0"/>
            <a:endCxn id="50" idx="3"/>
          </p:cNvCxnSpPr>
          <p:nvPr/>
        </p:nvCxnSpPr>
        <p:spPr>
          <a:xfrm rot="16200000" flipV="1">
            <a:off x="4670106" y="2205461"/>
            <a:ext cx="277942" cy="2081087"/>
          </a:xfrm>
          <a:prstGeom prst="bentConnector2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</a:ln>
          <a:effectLst/>
        </p:spPr>
      </p:cxnSp>
      <p:cxnSp>
        <p:nvCxnSpPr>
          <p:cNvPr id="56" name="꺾인 연결선 55"/>
          <p:cNvCxnSpPr>
            <a:stCxn id="41" idx="0"/>
            <a:endCxn id="40" idx="1"/>
          </p:cNvCxnSpPr>
          <p:nvPr/>
        </p:nvCxnSpPr>
        <p:spPr>
          <a:xfrm rot="5400000" flipH="1" flipV="1">
            <a:off x="3955442" y="2636593"/>
            <a:ext cx="275451" cy="2081337"/>
          </a:xfrm>
          <a:prstGeom prst="bentConnector2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</a:ln>
          <a:effectLst/>
        </p:spPr>
      </p:cxnSp>
      <p:cxnSp>
        <p:nvCxnSpPr>
          <p:cNvPr id="57" name="꺾인 연결선 56"/>
          <p:cNvCxnSpPr/>
          <p:nvPr/>
        </p:nvCxnSpPr>
        <p:spPr>
          <a:xfrm rot="16200000" flipV="1">
            <a:off x="4705987" y="4310814"/>
            <a:ext cx="205481" cy="2075423"/>
          </a:xfrm>
          <a:prstGeom prst="bentConnector2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</a:ln>
          <a:effectLst/>
        </p:spPr>
      </p:cxnSp>
      <p:graphicFrame>
        <p:nvGraphicFramePr>
          <p:cNvPr id="58" name="표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170395"/>
              </p:ext>
            </p:extLst>
          </p:nvPr>
        </p:nvGraphicFramePr>
        <p:xfrm>
          <a:off x="129538" y="811906"/>
          <a:ext cx="8402902" cy="5425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6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6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4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9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933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구  분</a:t>
                      </a: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Input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코로케이션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신청자</a:t>
                      </a: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정보화본부</a:t>
                      </a:r>
                      <a:endParaRPr lang="en-US" altLang="ko-KR" sz="14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400" dirty="0" err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코로케이션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담당자</a:t>
                      </a: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OutPut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60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사전</a:t>
                      </a:r>
                      <a:endParaRPr lang="en-US" altLang="ko-KR" sz="14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4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협의</a:t>
                      </a: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9" name="타원 58"/>
          <p:cNvSpPr/>
          <p:nvPr/>
        </p:nvSpPr>
        <p:spPr>
          <a:xfrm>
            <a:off x="2747031" y="1556792"/>
            <a:ext cx="1032075" cy="346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시작</a:t>
            </a:r>
          </a:p>
        </p:txBody>
      </p:sp>
      <p:sp>
        <p:nvSpPr>
          <p:cNvPr id="60" name="직사각형 59"/>
          <p:cNvSpPr/>
          <p:nvPr/>
        </p:nvSpPr>
        <p:spPr>
          <a:xfrm>
            <a:off x="2342094" y="2045317"/>
            <a:ext cx="1849476" cy="5505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err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코로케이션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신청 공문 발송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algn="ctr"/>
            <a:r>
              <a:rPr lang="en-US" altLang="ko-KR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정보화지원과</a:t>
            </a:r>
            <a:r>
              <a:rPr lang="en-US" altLang="ko-KR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endParaRPr lang="ko-KR" altLang="en-US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5133836" y="3384975"/>
            <a:ext cx="1856144" cy="3994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사전 미팅 일정 요청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2336464" y="3814985"/>
            <a:ext cx="1856793" cy="3994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사전 미팅 일정 협의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2338946" y="4509120"/>
            <a:ext cx="1856793" cy="3994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정보화 본부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방문</a:t>
            </a:r>
            <a:r>
              <a:rPr lang="en-US" altLang="ko-KR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시찰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5133836" y="2525479"/>
            <a:ext cx="1886436" cy="3994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코로케이션 입주 대상자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선정 및 통보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cxnSp>
        <p:nvCxnSpPr>
          <p:cNvPr id="67" name="직선 연결선 66"/>
          <p:cNvCxnSpPr>
            <a:stCxn id="63" idx="0"/>
            <a:endCxn id="62" idx="2"/>
          </p:cNvCxnSpPr>
          <p:nvPr/>
        </p:nvCxnSpPr>
        <p:spPr>
          <a:xfrm flipH="1" flipV="1">
            <a:off x="3264861" y="4214450"/>
            <a:ext cx="2482" cy="294670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/>
          <p:cNvCxnSpPr>
            <a:cxnSpLocks/>
            <a:stCxn id="60" idx="0"/>
            <a:endCxn id="59" idx="4"/>
          </p:cNvCxnSpPr>
          <p:nvPr/>
        </p:nvCxnSpPr>
        <p:spPr>
          <a:xfrm flipH="1" flipV="1">
            <a:off x="3263069" y="1903435"/>
            <a:ext cx="3763" cy="141882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꺾인 연결선 68"/>
          <p:cNvCxnSpPr>
            <a:stCxn id="82" idx="0"/>
            <a:endCxn id="70" idx="1"/>
          </p:cNvCxnSpPr>
          <p:nvPr/>
        </p:nvCxnSpPr>
        <p:spPr>
          <a:xfrm rot="5400000" flipH="1" flipV="1">
            <a:off x="4022901" y="4635719"/>
            <a:ext cx="351103" cy="1870767"/>
          </a:xfrm>
          <a:prstGeom prst="bentConnector2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직사각형 69"/>
          <p:cNvSpPr/>
          <p:nvPr/>
        </p:nvSpPr>
        <p:spPr>
          <a:xfrm>
            <a:off x="5133836" y="5195817"/>
            <a:ext cx="1847893" cy="3994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서버 위치 협의</a:t>
            </a:r>
            <a:r>
              <a:rPr lang="en-US" altLang="ko-KR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/</a:t>
            </a:r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선정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2336464" y="2952474"/>
            <a:ext cx="1856793" cy="3994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사전동의서 작성</a:t>
            </a:r>
            <a:r>
              <a:rPr lang="en-US" altLang="ko-KR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후 제출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cxnSp>
        <p:nvCxnSpPr>
          <p:cNvPr id="72" name="꺾인 연결선 71"/>
          <p:cNvCxnSpPr>
            <a:cxnSpLocks/>
            <a:stCxn id="66" idx="0"/>
            <a:endCxn id="60" idx="3"/>
          </p:cNvCxnSpPr>
          <p:nvPr/>
        </p:nvCxnSpPr>
        <p:spPr>
          <a:xfrm rot="16200000" flipV="1">
            <a:off x="5031861" y="1480286"/>
            <a:ext cx="204902" cy="1885484"/>
          </a:xfrm>
          <a:prstGeom prst="bentConnector2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순서도: 문서 72"/>
          <p:cNvSpPr/>
          <p:nvPr/>
        </p:nvSpPr>
        <p:spPr>
          <a:xfrm>
            <a:off x="1187624" y="2915419"/>
            <a:ext cx="762615" cy="460031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신청서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동의서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cxnSp>
        <p:nvCxnSpPr>
          <p:cNvPr id="74" name="직선 연결선 73"/>
          <p:cNvCxnSpPr>
            <a:stCxn id="73" idx="3"/>
            <a:endCxn id="71" idx="1"/>
          </p:cNvCxnSpPr>
          <p:nvPr/>
        </p:nvCxnSpPr>
        <p:spPr>
          <a:xfrm>
            <a:off x="1950239" y="3145435"/>
            <a:ext cx="386225" cy="67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71" idx="0"/>
            <a:endCxn id="66" idx="1"/>
          </p:cNvCxnSpPr>
          <p:nvPr/>
        </p:nvCxnSpPr>
        <p:spPr>
          <a:xfrm rot="5400000" flipH="1" flipV="1">
            <a:off x="4085717" y="1904356"/>
            <a:ext cx="227262" cy="1868975"/>
          </a:xfrm>
          <a:prstGeom prst="bentConnector2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꺾인 연결선 75"/>
          <p:cNvCxnSpPr>
            <a:stCxn id="61" idx="0"/>
            <a:endCxn id="71" idx="3"/>
          </p:cNvCxnSpPr>
          <p:nvPr/>
        </p:nvCxnSpPr>
        <p:spPr>
          <a:xfrm rot="16200000" flipV="1">
            <a:off x="5011199" y="2334265"/>
            <a:ext cx="232768" cy="1868651"/>
          </a:xfrm>
          <a:prstGeom prst="bentConnector2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꺾인 연결선 76"/>
          <p:cNvCxnSpPr>
            <a:stCxn id="62" idx="0"/>
            <a:endCxn id="61" idx="1"/>
          </p:cNvCxnSpPr>
          <p:nvPr/>
        </p:nvCxnSpPr>
        <p:spPr>
          <a:xfrm rot="5400000" flipH="1" flipV="1">
            <a:off x="4084210" y="2765360"/>
            <a:ext cx="230277" cy="1868975"/>
          </a:xfrm>
          <a:prstGeom prst="bentConnector2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꺾인 연결선 77"/>
          <p:cNvCxnSpPr>
            <a:stCxn id="70" idx="0"/>
            <a:endCxn id="63" idx="3"/>
          </p:cNvCxnSpPr>
          <p:nvPr/>
        </p:nvCxnSpPr>
        <p:spPr>
          <a:xfrm rot="16200000" flipV="1">
            <a:off x="4883279" y="4021313"/>
            <a:ext cx="486964" cy="1862044"/>
          </a:xfrm>
          <a:prstGeom prst="bentConnector2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타원 81"/>
          <p:cNvSpPr/>
          <p:nvPr/>
        </p:nvSpPr>
        <p:spPr>
          <a:xfrm>
            <a:off x="2747031" y="5746653"/>
            <a:ext cx="1032075" cy="346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계속</a:t>
            </a:r>
            <a:r>
              <a:rPr lang="en-US" altLang="ko-KR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(1)</a:t>
            </a:r>
            <a:endParaRPr lang="ko-KR" altLang="en-US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3" name="순서도: 문서 92"/>
          <p:cNvSpPr/>
          <p:nvPr/>
        </p:nvSpPr>
        <p:spPr>
          <a:xfrm>
            <a:off x="7581230" y="2915419"/>
            <a:ext cx="762615" cy="624117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작성된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신청서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동의서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cxnSp>
        <p:nvCxnSpPr>
          <p:cNvPr id="94" name="직선 연결선 93"/>
          <p:cNvCxnSpPr/>
          <p:nvPr/>
        </p:nvCxnSpPr>
        <p:spPr>
          <a:xfrm flipV="1">
            <a:off x="4206579" y="3064198"/>
            <a:ext cx="3374651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267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7159062" y="49354"/>
            <a:ext cx="1855111" cy="643342"/>
            <a:chOff x="972160" y="316840"/>
            <a:chExt cx="2798058" cy="1055748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814" y="477736"/>
              <a:ext cx="1927404" cy="64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" descr="http://img.etnews.co.kr/photonews/0809/080924051420_1495223223_b.jpg">
              <a:hlinkClick r:id="rId3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53" t="9108" r="10303"/>
            <a:stretch/>
          </p:blipFill>
          <p:spPr bwMode="auto">
            <a:xfrm>
              <a:off x="972160" y="316840"/>
              <a:ext cx="990064" cy="10557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" name="Text Box 89"/>
          <p:cNvSpPr txBox="1">
            <a:spLocks noChangeArrowheads="1"/>
          </p:cNvSpPr>
          <p:nvPr/>
        </p:nvSpPr>
        <p:spPr bwMode="gray">
          <a:xfrm>
            <a:off x="107504" y="79234"/>
            <a:ext cx="4080125" cy="469446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defTabSz="874713">
              <a:lnSpc>
                <a:spcPct val="110000"/>
              </a:lnSpc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4. </a:t>
            </a:r>
            <a:r>
              <a:rPr lang="ko-KR" altLang="en-US" sz="2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신청프로세스</a:t>
            </a:r>
            <a:r>
              <a:rPr lang="en-US" altLang="ko-KR" sz="2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2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계속</a:t>
            </a:r>
            <a:r>
              <a:rPr lang="en-US" altLang="ko-KR" sz="2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ko-KR" altLang="en-US" sz="2400" b="1" dirty="0">
              <a:solidFill>
                <a:prstClr val="black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5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3707904" y="6428108"/>
            <a:ext cx="2133600" cy="365125"/>
          </a:xfrm>
        </p:spPr>
        <p:txBody>
          <a:bodyPr/>
          <a:lstStyle/>
          <a:p>
            <a:pPr algn="ctr"/>
            <a:r>
              <a:rPr lang="en-US" altLang="ko-KR" dirty="0"/>
              <a:t>6</a:t>
            </a:r>
            <a:endParaRPr lang="ko-KR" altLang="en-US" dirty="0"/>
          </a:p>
        </p:txBody>
      </p:sp>
      <p:graphicFrame>
        <p:nvGraphicFramePr>
          <p:cNvPr id="37" name="표 36"/>
          <p:cNvGraphicFramePr>
            <a:graphicFrameLocks noGrp="1"/>
          </p:cNvGraphicFramePr>
          <p:nvPr>
            <p:extLst/>
          </p:nvPr>
        </p:nvGraphicFramePr>
        <p:xfrm>
          <a:off x="129538" y="811906"/>
          <a:ext cx="6480813" cy="3312419"/>
        </p:xfrm>
        <a:graphic>
          <a:graphicData uri="http://schemas.openxmlformats.org/drawingml/2006/table">
            <a:tbl>
              <a:tblPr firstRow="1" bandRow="1"/>
              <a:tblGrid>
                <a:gridCol w="670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7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2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548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구  분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Input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 err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코로케이션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신청자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dirty="0" err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정보화본부</a:t>
                      </a:r>
                      <a:endParaRPr lang="en-US" altLang="ko-KR" sz="11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dirty="0" err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코로케이션</a:t>
                      </a:r>
                      <a:r>
                        <a:rPr lang="ko-KR" altLang="en-US" sz="110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담당자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100" dirty="0" err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OutPut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7871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사전</a:t>
                      </a:r>
                      <a:endParaRPr lang="en-US" altLang="ko-KR" sz="11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협의</a:t>
                      </a: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latinLnBrk="1"/>
                      <a:endParaRPr lang="ko-KR" altLang="en-US" sz="11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8" name="타원 37"/>
          <p:cNvSpPr/>
          <p:nvPr/>
        </p:nvSpPr>
        <p:spPr>
          <a:xfrm>
            <a:off x="2663646" y="1656698"/>
            <a:ext cx="795997" cy="268243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굴림" panose="020B0600000101010101" pitchFamily="50" charset="-127"/>
                <a:ea typeface="굴림" panose="020B0600000101010101" pitchFamily="50" charset="-127"/>
                <a:cs typeface="+mn-cs"/>
              </a:rPr>
              <a:t>시작</a:t>
            </a:r>
          </a:p>
        </p:txBody>
      </p:sp>
      <p:cxnSp>
        <p:nvCxnSpPr>
          <p:cNvPr id="47" name="직선 연결선 46"/>
          <p:cNvCxnSpPr>
            <a:endCxn id="38" idx="4"/>
          </p:cNvCxnSpPr>
          <p:nvPr/>
        </p:nvCxnSpPr>
        <p:spPr>
          <a:xfrm flipV="1">
            <a:off x="3055307" y="1924941"/>
            <a:ext cx="6338" cy="120378"/>
          </a:xfrm>
          <a:prstGeom prst="lin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headEnd type="triangle"/>
          </a:ln>
          <a:effectLst/>
        </p:spPr>
      </p:cxnSp>
      <p:graphicFrame>
        <p:nvGraphicFramePr>
          <p:cNvPr id="58" name="표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198113"/>
              </p:ext>
            </p:extLst>
          </p:nvPr>
        </p:nvGraphicFramePr>
        <p:xfrm>
          <a:off x="129538" y="811907"/>
          <a:ext cx="8402902" cy="5494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8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2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42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99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139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구  분</a:t>
                      </a: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Input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코로케이션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신청자</a:t>
                      </a: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err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정보화본부</a:t>
                      </a:r>
                      <a:endParaRPr lang="en-US" altLang="ko-KR" sz="14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400" dirty="0" err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코로케이션</a:t>
                      </a:r>
                      <a:r>
                        <a:rPr lang="ko-KR" altLang="en-US" sz="1400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 담당자</a:t>
                      </a: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err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OutPut</a:t>
                      </a:r>
                      <a:endParaRPr lang="ko-KR" altLang="en-US" sz="14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373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포털 상</a:t>
                      </a:r>
                      <a:endParaRPr lang="en-US" altLang="ko-KR" sz="14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algn="ctr" latinLnBrk="1"/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(</a:t>
                      </a:r>
                      <a:r>
                        <a:rPr lang="en-US" altLang="ko-KR" sz="1400" b="1" dirty="0" err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mysnu</a:t>
                      </a:r>
                      <a:r>
                        <a:rPr lang="en-US" altLang="ko-KR" sz="14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)</a:t>
                      </a:r>
                    </a:p>
                    <a:p>
                      <a:pPr algn="ctr" latinLnBrk="1"/>
                      <a:r>
                        <a:rPr lang="ko-KR" altLang="en-US" sz="14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신규신청</a:t>
                      </a: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2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장비</a:t>
                      </a:r>
                      <a:endParaRPr lang="en-US" altLang="ko-KR" sz="1400" b="1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  <a:p>
                      <a:pPr algn="ctr" latinLnBrk="1"/>
                      <a:r>
                        <a:rPr lang="ko-KR" altLang="en-US" sz="1400" b="1" dirty="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입주</a:t>
                      </a: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  <a:latin typeface="굴림" panose="020B0600000101010101" pitchFamily="50" charset="-127"/>
                        <a:ea typeface="굴림" panose="020B0600000101010101" pitchFamily="50" charset="-127"/>
                      </a:endParaRPr>
                    </a:p>
                  </a:txBody>
                  <a:tcPr marL="118849" marR="118849" marT="59425" marB="59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9" name="타원 58"/>
          <p:cNvSpPr/>
          <p:nvPr/>
        </p:nvSpPr>
        <p:spPr>
          <a:xfrm>
            <a:off x="2747031" y="1556792"/>
            <a:ext cx="1032075" cy="346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계속</a:t>
            </a:r>
            <a:r>
              <a:rPr lang="en-US" altLang="ko-KR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(1)</a:t>
            </a:r>
            <a:endParaRPr lang="ko-KR" altLang="en-US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cxnSp>
        <p:nvCxnSpPr>
          <p:cNvPr id="68" name="직선 연결선 67"/>
          <p:cNvCxnSpPr>
            <a:endCxn id="59" idx="4"/>
          </p:cNvCxnSpPr>
          <p:nvPr/>
        </p:nvCxnSpPr>
        <p:spPr>
          <a:xfrm flipH="1" flipV="1">
            <a:off x="3263069" y="1903435"/>
            <a:ext cx="3763" cy="141883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직사각형 63"/>
          <p:cNvSpPr/>
          <p:nvPr/>
        </p:nvSpPr>
        <p:spPr>
          <a:xfrm>
            <a:off x="2566930" y="2043450"/>
            <a:ext cx="1428579" cy="307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포털 상 신청서 작성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5454526" y="2354600"/>
            <a:ext cx="1421730" cy="307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신청 승인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cxnSp>
        <p:nvCxnSpPr>
          <p:cNvPr id="79" name="꺾인 연결선 78"/>
          <p:cNvCxnSpPr>
            <a:stCxn id="65" idx="0"/>
            <a:endCxn id="64" idx="3"/>
          </p:cNvCxnSpPr>
          <p:nvPr/>
        </p:nvCxnSpPr>
        <p:spPr>
          <a:xfrm rot="16200000" flipV="1">
            <a:off x="5001710" y="1190919"/>
            <a:ext cx="157480" cy="2169882"/>
          </a:xfrm>
          <a:prstGeom prst="bentConnector2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직사각형 79"/>
          <p:cNvSpPr/>
          <p:nvPr/>
        </p:nvSpPr>
        <p:spPr>
          <a:xfrm>
            <a:off x="2566930" y="2667020"/>
            <a:ext cx="1428579" cy="307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결제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cxnSp>
        <p:nvCxnSpPr>
          <p:cNvPr id="81" name="꺾인 연결선 80"/>
          <p:cNvCxnSpPr>
            <a:stCxn id="80" idx="0"/>
            <a:endCxn id="65" idx="1"/>
          </p:cNvCxnSpPr>
          <p:nvPr/>
        </p:nvCxnSpPr>
        <p:spPr>
          <a:xfrm rot="5400000" flipH="1" flipV="1">
            <a:off x="4288498" y="1500992"/>
            <a:ext cx="158750" cy="2173306"/>
          </a:xfrm>
          <a:prstGeom prst="bentConnector2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직사각형 88"/>
          <p:cNvSpPr/>
          <p:nvPr/>
        </p:nvSpPr>
        <p:spPr>
          <a:xfrm>
            <a:off x="5436096" y="3774167"/>
            <a:ext cx="1421729" cy="307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입금 확인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2566930" y="3284984"/>
            <a:ext cx="1428579" cy="307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담당자에게 입금 통보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cxnSp>
        <p:nvCxnSpPr>
          <p:cNvPr id="92" name="꺾인 연결선 91"/>
          <p:cNvCxnSpPr>
            <a:stCxn id="89" idx="0"/>
            <a:endCxn id="90" idx="3"/>
          </p:cNvCxnSpPr>
          <p:nvPr/>
        </p:nvCxnSpPr>
        <p:spPr>
          <a:xfrm rot="16200000" flipV="1">
            <a:off x="4903479" y="2530685"/>
            <a:ext cx="335513" cy="2151452"/>
          </a:xfrm>
          <a:prstGeom prst="bentConnector2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직사각형 92"/>
          <p:cNvSpPr/>
          <p:nvPr/>
        </p:nvSpPr>
        <p:spPr>
          <a:xfrm>
            <a:off x="5436096" y="4941168"/>
            <a:ext cx="1421729" cy="307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결제</a:t>
            </a:r>
            <a:r>
              <a:rPr lang="en-US" altLang="ko-KR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/</a:t>
            </a:r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신청종료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cxnSp>
        <p:nvCxnSpPr>
          <p:cNvPr id="94" name="직선 연결선 93"/>
          <p:cNvCxnSpPr>
            <a:stCxn id="93" idx="0"/>
            <a:endCxn id="95" idx="2"/>
          </p:cNvCxnSpPr>
          <p:nvPr/>
        </p:nvCxnSpPr>
        <p:spPr>
          <a:xfrm flipV="1">
            <a:off x="6146961" y="4777085"/>
            <a:ext cx="3175" cy="164083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다이아몬드 94"/>
          <p:cNvSpPr/>
          <p:nvPr/>
        </p:nvSpPr>
        <p:spPr>
          <a:xfrm>
            <a:off x="5436096" y="4304645"/>
            <a:ext cx="1428079" cy="472440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입금금액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pPr algn="ctr"/>
            <a:r>
              <a:rPr lang="ko-KR" altLang="en-US" sz="1000" b="1" dirty="0" err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일치여부</a:t>
            </a:r>
            <a:endParaRPr lang="ko-KR" altLang="en-US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cxnSp>
        <p:nvCxnSpPr>
          <p:cNvPr id="96" name="직선 연결선 95"/>
          <p:cNvCxnSpPr>
            <a:stCxn id="95" idx="0"/>
            <a:endCxn id="89" idx="2"/>
          </p:cNvCxnSpPr>
          <p:nvPr/>
        </p:nvCxnSpPr>
        <p:spPr>
          <a:xfrm flipH="1" flipV="1">
            <a:off x="6146961" y="4081507"/>
            <a:ext cx="3175" cy="223138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직사각형 96"/>
          <p:cNvSpPr/>
          <p:nvPr/>
        </p:nvSpPr>
        <p:spPr>
          <a:xfrm>
            <a:off x="5454527" y="3068960"/>
            <a:ext cx="1421729" cy="307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err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재결제</a:t>
            </a:r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 요청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cxnSp>
        <p:nvCxnSpPr>
          <p:cNvPr id="98" name="꺾인 연결선 97"/>
          <p:cNvCxnSpPr>
            <a:stCxn id="97" idx="3"/>
            <a:endCxn id="95" idx="3"/>
          </p:cNvCxnSpPr>
          <p:nvPr/>
        </p:nvCxnSpPr>
        <p:spPr>
          <a:xfrm flipH="1">
            <a:off x="6864175" y="3222630"/>
            <a:ext cx="12081" cy="1318235"/>
          </a:xfrm>
          <a:prstGeom prst="bentConnector3">
            <a:avLst>
              <a:gd name="adj1" fmla="val -1892227"/>
            </a:avLst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꺾인 연결선 98"/>
          <p:cNvCxnSpPr>
            <a:stCxn id="80" idx="3"/>
            <a:endCxn id="97" idx="0"/>
          </p:cNvCxnSpPr>
          <p:nvPr/>
        </p:nvCxnSpPr>
        <p:spPr>
          <a:xfrm>
            <a:off x="3995509" y="2820690"/>
            <a:ext cx="2169883" cy="248270"/>
          </a:xfrm>
          <a:prstGeom prst="bentConnector2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순서도: 문서 99"/>
          <p:cNvSpPr/>
          <p:nvPr/>
        </p:nvSpPr>
        <p:spPr>
          <a:xfrm>
            <a:off x="1259632" y="3222119"/>
            <a:ext cx="856476" cy="428238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이메일</a:t>
            </a:r>
          </a:p>
        </p:txBody>
      </p:sp>
      <p:cxnSp>
        <p:nvCxnSpPr>
          <p:cNvPr id="101" name="직선 연결선 100"/>
          <p:cNvCxnSpPr>
            <a:cxnSpLocks/>
            <a:stCxn id="100" idx="3"/>
            <a:endCxn id="90" idx="1"/>
          </p:cNvCxnSpPr>
          <p:nvPr/>
        </p:nvCxnSpPr>
        <p:spPr>
          <a:xfrm>
            <a:off x="2116108" y="3436238"/>
            <a:ext cx="450822" cy="24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직사각형 101"/>
          <p:cNvSpPr/>
          <p:nvPr/>
        </p:nvSpPr>
        <p:spPr>
          <a:xfrm>
            <a:off x="2627784" y="5478874"/>
            <a:ext cx="1421729" cy="3073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장비 입주</a:t>
            </a:r>
            <a:endParaRPr lang="en-US" altLang="ko-KR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10" name="타원 109"/>
          <p:cNvSpPr/>
          <p:nvPr/>
        </p:nvSpPr>
        <p:spPr>
          <a:xfrm>
            <a:off x="2850947" y="5970612"/>
            <a:ext cx="967065" cy="2667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끝</a:t>
            </a:r>
          </a:p>
        </p:txBody>
      </p:sp>
      <p:cxnSp>
        <p:nvCxnSpPr>
          <p:cNvPr id="111" name="직선 연결선 110"/>
          <p:cNvCxnSpPr>
            <a:stCxn id="110" idx="0"/>
            <a:endCxn id="102" idx="2"/>
          </p:cNvCxnSpPr>
          <p:nvPr/>
        </p:nvCxnSpPr>
        <p:spPr>
          <a:xfrm flipV="1">
            <a:off x="3334480" y="5786214"/>
            <a:ext cx="4169" cy="184398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6654766" y="4247099"/>
            <a:ext cx="3690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latin typeface="굴림" panose="020B0600000101010101" pitchFamily="50" charset="-127"/>
                <a:ea typeface="굴림" panose="020B0600000101010101" pitchFamily="50" charset="-127"/>
              </a:rPr>
              <a:t>NO</a:t>
            </a:r>
            <a:endParaRPr lang="ko-KR" altLang="en-US" sz="1000" b="1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103832" y="4711520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b="1" dirty="0">
                <a:latin typeface="굴림" panose="020B0600000101010101" pitchFamily="50" charset="-127"/>
                <a:ea typeface="굴림" panose="020B0600000101010101" pitchFamily="50" charset="-127"/>
              </a:rPr>
              <a:t>YES</a:t>
            </a:r>
            <a:endParaRPr lang="ko-KR" altLang="en-US" sz="1000" b="1" dirty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18" name="순서도: 자기 디스크 117"/>
          <p:cNvSpPr/>
          <p:nvPr/>
        </p:nvSpPr>
        <p:spPr>
          <a:xfrm>
            <a:off x="7603564" y="1988840"/>
            <a:ext cx="784860" cy="308610"/>
          </a:xfrm>
          <a:prstGeom prst="flowChartMagneticDisk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신청서</a:t>
            </a:r>
            <a:r>
              <a:rPr lang="en-US" altLang="ko-KR" sz="1000" b="1" dirty="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(DB)</a:t>
            </a:r>
            <a:endParaRPr lang="ko-KR" altLang="en-US" sz="1000" b="1" dirty="0">
              <a:solidFill>
                <a:schemeClr val="tx1"/>
              </a:solidFill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cxnSp>
        <p:nvCxnSpPr>
          <p:cNvPr id="119" name="직선 연결선 118"/>
          <p:cNvCxnSpPr>
            <a:endCxn id="118" idx="2"/>
          </p:cNvCxnSpPr>
          <p:nvPr/>
        </p:nvCxnSpPr>
        <p:spPr>
          <a:xfrm>
            <a:off x="3995509" y="2120921"/>
            <a:ext cx="3608055" cy="2222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직선 연결선 119"/>
          <p:cNvCxnSpPr>
            <a:stCxn id="90" idx="0"/>
            <a:endCxn id="80" idx="2"/>
          </p:cNvCxnSpPr>
          <p:nvPr/>
        </p:nvCxnSpPr>
        <p:spPr>
          <a:xfrm flipV="1">
            <a:off x="3281220" y="2974360"/>
            <a:ext cx="0" cy="310624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꺾인 연결선 38"/>
          <p:cNvCxnSpPr>
            <a:stCxn id="102" idx="0"/>
            <a:endCxn id="93" idx="1"/>
          </p:cNvCxnSpPr>
          <p:nvPr/>
        </p:nvCxnSpPr>
        <p:spPr>
          <a:xfrm rot="5400000" flipH="1" flipV="1">
            <a:off x="4195354" y="4238133"/>
            <a:ext cx="384036" cy="2097447"/>
          </a:xfrm>
          <a:prstGeom prst="bentConnector2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27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황록색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4488</TotalTime>
  <Words>590</Words>
  <Application>Microsoft Office PowerPoint</Application>
  <PresentationFormat>화면 슬라이드 쇼(4:3)</PresentationFormat>
  <Paragraphs>159</Paragraphs>
  <Slides>7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5</vt:i4>
      </vt:variant>
      <vt:variant>
        <vt:lpstr>슬라이드 제목</vt:lpstr>
      </vt:variant>
      <vt:variant>
        <vt:i4>7</vt:i4>
      </vt:variant>
    </vt:vector>
  </HeadingPairs>
  <TitlesOfParts>
    <vt:vector size="19" baseType="lpstr">
      <vt:lpstr>HY중고딕</vt:lpstr>
      <vt:lpstr>ollehche_v2</vt:lpstr>
      <vt:lpstr>가는각진제목체</vt:lpstr>
      <vt:lpstr>굴림</vt:lpstr>
      <vt:lpstr>맑은 고딕</vt:lpstr>
      <vt:lpstr>함초롬바탕</vt:lpstr>
      <vt:lpstr>Arial</vt:lpstr>
      <vt:lpstr>Office 테마</vt:lpstr>
      <vt:lpstr>3_디자인 사용자 지정</vt:lpstr>
      <vt:lpstr>2_디자인 사용자 지정</vt:lpstr>
      <vt:lpstr>1_디자인 사용자 지정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보안시스템 교체 및 확충 / 네트워크 교체 사업 자문위원회 검토 회의</dc:title>
  <dc:creator>SNU</dc:creator>
  <cp:lastModifiedBy>frtgyjhuhswa</cp:lastModifiedBy>
  <cp:revision>679</cp:revision>
  <cp:lastPrinted>2014-09-03T12:13:12Z</cp:lastPrinted>
  <dcterms:created xsi:type="dcterms:W3CDTF">2014-07-31T00:23:34Z</dcterms:created>
  <dcterms:modified xsi:type="dcterms:W3CDTF">2022-08-30T01:02:49Z</dcterms:modified>
</cp:coreProperties>
</file>